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0"/>
  </p:notesMasterIdLst>
  <p:handoutMasterIdLst>
    <p:handoutMasterId r:id="rId21"/>
  </p:handoutMasterIdLst>
  <p:sldIdLst>
    <p:sldId id="256" r:id="rId5"/>
    <p:sldId id="277" r:id="rId6"/>
    <p:sldId id="294" r:id="rId7"/>
    <p:sldId id="292" r:id="rId8"/>
    <p:sldId id="295" r:id="rId9"/>
    <p:sldId id="299" r:id="rId10"/>
    <p:sldId id="296" r:id="rId11"/>
    <p:sldId id="297" r:id="rId12"/>
    <p:sldId id="300" r:id="rId13"/>
    <p:sldId id="298" r:id="rId14"/>
    <p:sldId id="301" r:id="rId15"/>
    <p:sldId id="303" r:id="rId16"/>
    <p:sldId id="302" r:id="rId17"/>
    <p:sldId id="304"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120" y="16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18C94F-0A82-4BCA-AD73-D9B9494922DB}"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0581B739-9DFE-4EAB-AE30-F3853B58B71B}">
      <dgm:prSet/>
      <dgm:spPr/>
      <dgm:t>
        <a:bodyPr/>
        <a:lstStyle/>
        <a:p>
          <a:r>
            <a:rPr lang="en-US" baseline="0" dirty="0">
              <a:solidFill>
                <a:schemeClr val="accent2">
                  <a:lumMod val="50000"/>
                </a:schemeClr>
              </a:solidFill>
              <a:latin typeface="Aharoni" panose="02010803020104030203" pitchFamily="2" charset="-79"/>
              <a:cs typeface="Aharoni" panose="02010803020104030203" pitchFamily="2" charset="-79"/>
            </a:rPr>
            <a:t>following general plan:</a:t>
          </a:r>
          <a:endParaRPr lang="en-US" dirty="0">
            <a:solidFill>
              <a:schemeClr val="accent2">
                <a:lumMod val="50000"/>
              </a:schemeClr>
            </a:solidFill>
            <a:latin typeface="Aharoni" panose="02010803020104030203" pitchFamily="2" charset="-79"/>
            <a:cs typeface="Aharoni" panose="02010803020104030203" pitchFamily="2" charset="-79"/>
          </a:endParaRPr>
        </a:p>
      </dgm:t>
    </dgm:pt>
    <dgm:pt modelId="{610F492C-652B-4956-92F4-4A132181A5BE}" type="parTrans" cxnId="{073412BE-F30E-4834-9825-EF0306841CD9}">
      <dgm:prSet/>
      <dgm:spPr/>
      <dgm:t>
        <a:bodyPr/>
        <a:lstStyle/>
        <a:p>
          <a:endParaRPr lang="en-US"/>
        </a:p>
      </dgm:t>
    </dgm:pt>
    <dgm:pt modelId="{3F6475DF-4037-4772-8665-BD4BA496D4B2}" type="sibTrans" cxnId="{073412BE-F30E-4834-9825-EF0306841CD9}">
      <dgm:prSet/>
      <dgm:spPr/>
      <dgm:t>
        <a:bodyPr/>
        <a:lstStyle/>
        <a:p>
          <a:endParaRPr lang="en-US"/>
        </a:p>
      </dgm:t>
    </dgm:pt>
    <dgm:pt modelId="{D4851289-7E0C-49BD-AC3D-3FA92E037052}">
      <dgm:prSet/>
      <dgm:spPr/>
      <dgm:t>
        <a:bodyPr/>
        <a:lstStyle/>
        <a:p>
          <a:r>
            <a:rPr lang="en-US" baseline="0" dirty="0">
              <a:latin typeface="Aharoni" panose="02010803020104030203" pitchFamily="2" charset="-79"/>
              <a:cs typeface="Aharoni" panose="02010803020104030203" pitchFamily="2" charset="-79"/>
            </a:rPr>
            <a:t> </a:t>
          </a:r>
          <a:r>
            <a:rPr lang="en-US" b="1" baseline="0" dirty="0">
              <a:solidFill>
                <a:schemeClr val="tx1"/>
              </a:solidFill>
              <a:latin typeface="Aharoni" panose="02010803020104030203" pitchFamily="2" charset="-79"/>
              <a:cs typeface="Aharoni" panose="02010803020104030203" pitchFamily="2" charset="-79"/>
            </a:rPr>
            <a:t>A problem is divided into several subproblems of the same type, ideally of about equal size.</a:t>
          </a:r>
          <a:endParaRPr lang="en-US" b="1" dirty="0">
            <a:solidFill>
              <a:schemeClr val="tx1"/>
            </a:solidFill>
            <a:latin typeface="Aharoni" panose="02010803020104030203" pitchFamily="2" charset="-79"/>
            <a:cs typeface="Aharoni" panose="02010803020104030203" pitchFamily="2" charset="-79"/>
          </a:endParaRPr>
        </a:p>
      </dgm:t>
    </dgm:pt>
    <dgm:pt modelId="{840B46D2-6769-468E-9274-AC7834D23C06}" type="parTrans" cxnId="{E5F43715-4D05-4BD4-90A4-FA3CCD841FAF}">
      <dgm:prSet/>
      <dgm:spPr/>
      <dgm:t>
        <a:bodyPr/>
        <a:lstStyle/>
        <a:p>
          <a:endParaRPr lang="en-US"/>
        </a:p>
      </dgm:t>
    </dgm:pt>
    <dgm:pt modelId="{C9CDB47F-5025-4A3E-BF43-2CAC892E52AB}" type="sibTrans" cxnId="{E5F43715-4D05-4BD4-90A4-FA3CCD841FAF}">
      <dgm:prSet/>
      <dgm:spPr/>
      <dgm:t>
        <a:bodyPr/>
        <a:lstStyle/>
        <a:p>
          <a:endParaRPr lang="en-US"/>
        </a:p>
      </dgm:t>
    </dgm:pt>
    <dgm:pt modelId="{5702CC31-C552-4A06-9CBC-CA45647EB362}">
      <dgm:prSet/>
      <dgm:spPr/>
      <dgm:t>
        <a:bodyPr/>
        <a:lstStyle/>
        <a:p>
          <a:r>
            <a:rPr lang="en-US" baseline="0" dirty="0">
              <a:solidFill>
                <a:schemeClr val="tx1"/>
              </a:solidFill>
              <a:latin typeface="Aharoni" panose="02010803020104030203" pitchFamily="2" charset="-79"/>
              <a:cs typeface="Aharoni" panose="02010803020104030203" pitchFamily="2" charset="-79"/>
            </a:rPr>
            <a:t>The subproblems are solved typically recursively, though sometimes a different algorithm is employed, especially when subproblems become small enough.</a:t>
          </a:r>
          <a:endParaRPr lang="en-US" dirty="0">
            <a:solidFill>
              <a:schemeClr val="tx1"/>
            </a:solidFill>
            <a:latin typeface="Aharoni" panose="02010803020104030203" pitchFamily="2" charset="-79"/>
            <a:cs typeface="Aharoni" panose="02010803020104030203" pitchFamily="2" charset="-79"/>
          </a:endParaRPr>
        </a:p>
      </dgm:t>
    </dgm:pt>
    <dgm:pt modelId="{6DC9E3D9-8D5C-47A1-8F05-66B40CCAF087}" type="parTrans" cxnId="{8C8A85A9-337F-451D-80CE-C716D1E3C21E}">
      <dgm:prSet/>
      <dgm:spPr/>
      <dgm:t>
        <a:bodyPr/>
        <a:lstStyle/>
        <a:p>
          <a:endParaRPr lang="en-US"/>
        </a:p>
      </dgm:t>
    </dgm:pt>
    <dgm:pt modelId="{546D5D56-12AD-4FDC-B4E0-6C1A2FB1FF02}" type="sibTrans" cxnId="{8C8A85A9-337F-451D-80CE-C716D1E3C21E}">
      <dgm:prSet/>
      <dgm:spPr/>
      <dgm:t>
        <a:bodyPr/>
        <a:lstStyle/>
        <a:p>
          <a:endParaRPr lang="en-US"/>
        </a:p>
      </dgm:t>
    </dgm:pt>
    <dgm:pt modelId="{844039D3-F577-437E-9106-8612BDB0EC62}">
      <dgm:prSet/>
      <dgm:spPr/>
      <dgm:t>
        <a:bodyPr/>
        <a:lstStyle/>
        <a:p>
          <a:r>
            <a:rPr lang="en-US" baseline="0" dirty="0">
              <a:solidFill>
                <a:schemeClr val="tx1"/>
              </a:solidFill>
              <a:latin typeface="Aharoni" panose="02010803020104030203" pitchFamily="2" charset="-79"/>
              <a:cs typeface="Aharoni" panose="02010803020104030203" pitchFamily="2" charset="-79"/>
            </a:rPr>
            <a:t>If necessary, the solutions to the subproblems are combined to get a solution</a:t>
          </a:r>
        </a:p>
        <a:p>
          <a:r>
            <a:rPr lang="en-US" baseline="0" dirty="0">
              <a:solidFill>
                <a:schemeClr val="tx1"/>
              </a:solidFill>
              <a:latin typeface="Aharoni" panose="02010803020104030203" pitchFamily="2" charset="-79"/>
              <a:cs typeface="Aharoni" panose="02010803020104030203" pitchFamily="2" charset="-79"/>
            </a:rPr>
            <a:t>to the original problem</a:t>
          </a:r>
          <a:r>
            <a:rPr lang="en-US" baseline="0" dirty="0">
              <a:solidFill>
                <a:schemeClr val="tx1"/>
              </a:solidFill>
            </a:rPr>
            <a:t>.</a:t>
          </a:r>
          <a:endParaRPr lang="en-US" dirty="0">
            <a:solidFill>
              <a:schemeClr val="tx1"/>
            </a:solidFill>
          </a:endParaRPr>
        </a:p>
      </dgm:t>
    </dgm:pt>
    <dgm:pt modelId="{96157860-F3AD-41E5-A1EF-6218756A52E1}" type="parTrans" cxnId="{2E1F3112-49D5-4EDD-9375-A94DE2599F73}">
      <dgm:prSet/>
      <dgm:spPr/>
      <dgm:t>
        <a:bodyPr/>
        <a:lstStyle/>
        <a:p>
          <a:endParaRPr lang="en-US"/>
        </a:p>
      </dgm:t>
    </dgm:pt>
    <dgm:pt modelId="{4540D3AA-A5B0-46A2-AA1F-8781FEE8BDFA}" type="sibTrans" cxnId="{2E1F3112-49D5-4EDD-9375-A94DE2599F73}">
      <dgm:prSet/>
      <dgm:spPr/>
      <dgm:t>
        <a:bodyPr/>
        <a:lstStyle/>
        <a:p>
          <a:endParaRPr lang="en-US"/>
        </a:p>
      </dgm:t>
    </dgm:pt>
    <dgm:pt modelId="{05B1B0EB-3002-4494-8AC9-D2507D9113B0}" type="pres">
      <dgm:prSet presAssocID="{0718C94F-0A82-4BCA-AD73-D9B9494922DB}" presName="diagram" presStyleCnt="0">
        <dgm:presLayoutVars>
          <dgm:dir/>
          <dgm:resizeHandles val="exact"/>
        </dgm:presLayoutVars>
      </dgm:prSet>
      <dgm:spPr/>
    </dgm:pt>
    <dgm:pt modelId="{E64DA72A-49FD-4110-8A77-77FDC9C41035}" type="pres">
      <dgm:prSet presAssocID="{0581B739-9DFE-4EAB-AE30-F3853B58B71B}" presName="node" presStyleLbl="node1" presStyleIdx="0" presStyleCnt="4">
        <dgm:presLayoutVars>
          <dgm:bulletEnabled val="1"/>
        </dgm:presLayoutVars>
      </dgm:prSet>
      <dgm:spPr/>
    </dgm:pt>
    <dgm:pt modelId="{1C9F1059-C4FB-45E1-8859-0AD80898E0D9}" type="pres">
      <dgm:prSet presAssocID="{3F6475DF-4037-4772-8665-BD4BA496D4B2}" presName="sibTrans" presStyleCnt="0"/>
      <dgm:spPr/>
    </dgm:pt>
    <dgm:pt modelId="{2F1AE530-1695-47BD-BBF5-E94963A9A209}" type="pres">
      <dgm:prSet presAssocID="{D4851289-7E0C-49BD-AC3D-3FA92E037052}" presName="node" presStyleLbl="node1" presStyleIdx="1" presStyleCnt="4">
        <dgm:presLayoutVars>
          <dgm:bulletEnabled val="1"/>
        </dgm:presLayoutVars>
      </dgm:prSet>
      <dgm:spPr/>
    </dgm:pt>
    <dgm:pt modelId="{FBB3ACD5-4386-438F-B8E1-604B67739ED6}" type="pres">
      <dgm:prSet presAssocID="{C9CDB47F-5025-4A3E-BF43-2CAC892E52AB}" presName="sibTrans" presStyleCnt="0"/>
      <dgm:spPr/>
    </dgm:pt>
    <dgm:pt modelId="{354A93BF-E337-444F-BB2D-992B539E719A}" type="pres">
      <dgm:prSet presAssocID="{5702CC31-C552-4A06-9CBC-CA45647EB362}" presName="node" presStyleLbl="node1" presStyleIdx="2" presStyleCnt="4">
        <dgm:presLayoutVars>
          <dgm:bulletEnabled val="1"/>
        </dgm:presLayoutVars>
      </dgm:prSet>
      <dgm:spPr/>
    </dgm:pt>
    <dgm:pt modelId="{0530B754-5B7A-4EF2-835C-B37DDAE7C28D}" type="pres">
      <dgm:prSet presAssocID="{546D5D56-12AD-4FDC-B4E0-6C1A2FB1FF02}" presName="sibTrans" presStyleCnt="0"/>
      <dgm:spPr/>
    </dgm:pt>
    <dgm:pt modelId="{796DAB86-1D78-44E4-A97C-8FCD53D63D7D}" type="pres">
      <dgm:prSet presAssocID="{844039D3-F577-437E-9106-8612BDB0EC62}" presName="node" presStyleLbl="node1" presStyleIdx="3" presStyleCnt="4">
        <dgm:presLayoutVars>
          <dgm:bulletEnabled val="1"/>
        </dgm:presLayoutVars>
      </dgm:prSet>
      <dgm:spPr/>
    </dgm:pt>
  </dgm:ptLst>
  <dgm:cxnLst>
    <dgm:cxn modelId="{6A3ACD11-D2B4-4C25-A317-253ED005B870}" type="presOf" srcId="{5702CC31-C552-4A06-9CBC-CA45647EB362}" destId="{354A93BF-E337-444F-BB2D-992B539E719A}" srcOrd="0" destOrd="0" presId="urn:microsoft.com/office/officeart/2005/8/layout/default"/>
    <dgm:cxn modelId="{2E1F3112-49D5-4EDD-9375-A94DE2599F73}" srcId="{0718C94F-0A82-4BCA-AD73-D9B9494922DB}" destId="{844039D3-F577-437E-9106-8612BDB0EC62}" srcOrd="3" destOrd="0" parTransId="{96157860-F3AD-41E5-A1EF-6218756A52E1}" sibTransId="{4540D3AA-A5B0-46A2-AA1F-8781FEE8BDFA}"/>
    <dgm:cxn modelId="{5DC57313-B451-445F-8B6E-E4A02230C445}" type="presOf" srcId="{0718C94F-0A82-4BCA-AD73-D9B9494922DB}" destId="{05B1B0EB-3002-4494-8AC9-D2507D9113B0}" srcOrd="0" destOrd="0" presId="urn:microsoft.com/office/officeart/2005/8/layout/default"/>
    <dgm:cxn modelId="{E5F43715-4D05-4BD4-90A4-FA3CCD841FAF}" srcId="{0718C94F-0A82-4BCA-AD73-D9B9494922DB}" destId="{D4851289-7E0C-49BD-AC3D-3FA92E037052}" srcOrd="1" destOrd="0" parTransId="{840B46D2-6769-468E-9274-AC7834D23C06}" sibTransId="{C9CDB47F-5025-4A3E-BF43-2CAC892E52AB}"/>
    <dgm:cxn modelId="{04C4F545-7FD9-4505-9FF7-EE12321FAFE7}" type="presOf" srcId="{0581B739-9DFE-4EAB-AE30-F3853B58B71B}" destId="{E64DA72A-49FD-4110-8A77-77FDC9C41035}" srcOrd="0" destOrd="0" presId="urn:microsoft.com/office/officeart/2005/8/layout/default"/>
    <dgm:cxn modelId="{60C79891-28CB-4C28-A7A4-657EC1C419E8}" type="presOf" srcId="{844039D3-F577-437E-9106-8612BDB0EC62}" destId="{796DAB86-1D78-44E4-A97C-8FCD53D63D7D}" srcOrd="0" destOrd="0" presId="urn:microsoft.com/office/officeart/2005/8/layout/default"/>
    <dgm:cxn modelId="{1EE7E398-9377-42F1-AE9E-0116ADDD60BA}" type="presOf" srcId="{D4851289-7E0C-49BD-AC3D-3FA92E037052}" destId="{2F1AE530-1695-47BD-BBF5-E94963A9A209}" srcOrd="0" destOrd="0" presId="urn:microsoft.com/office/officeart/2005/8/layout/default"/>
    <dgm:cxn modelId="{8C8A85A9-337F-451D-80CE-C716D1E3C21E}" srcId="{0718C94F-0A82-4BCA-AD73-D9B9494922DB}" destId="{5702CC31-C552-4A06-9CBC-CA45647EB362}" srcOrd="2" destOrd="0" parTransId="{6DC9E3D9-8D5C-47A1-8F05-66B40CCAF087}" sibTransId="{546D5D56-12AD-4FDC-B4E0-6C1A2FB1FF02}"/>
    <dgm:cxn modelId="{073412BE-F30E-4834-9825-EF0306841CD9}" srcId="{0718C94F-0A82-4BCA-AD73-D9B9494922DB}" destId="{0581B739-9DFE-4EAB-AE30-F3853B58B71B}" srcOrd="0" destOrd="0" parTransId="{610F492C-652B-4956-92F4-4A132181A5BE}" sibTransId="{3F6475DF-4037-4772-8665-BD4BA496D4B2}"/>
    <dgm:cxn modelId="{4F9AE803-64EB-4B9B-AC75-3754ECBC5ADA}" type="presParOf" srcId="{05B1B0EB-3002-4494-8AC9-D2507D9113B0}" destId="{E64DA72A-49FD-4110-8A77-77FDC9C41035}" srcOrd="0" destOrd="0" presId="urn:microsoft.com/office/officeart/2005/8/layout/default"/>
    <dgm:cxn modelId="{2AD5DF1E-D5E3-4967-A3F0-A2FD1DE7395E}" type="presParOf" srcId="{05B1B0EB-3002-4494-8AC9-D2507D9113B0}" destId="{1C9F1059-C4FB-45E1-8859-0AD80898E0D9}" srcOrd="1" destOrd="0" presId="urn:microsoft.com/office/officeart/2005/8/layout/default"/>
    <dgm:cxn modelId="{63EC5F1A-B121-4218-A873-27C6FA07A106}" type="presParOf" srcId="{05B1B0EB-3002-4494-8AC9-D2507D9113B0}" destId="{2F1AE530-1695-47BD-BBF5-E94963A9A209}" srcOrd="2" destOrd="0" presId="urn:microsoft.com/office/officeart/2005/8/layout/default"/>
    <dgm:cxn modelId="{92C3017B-B8A0-4B2C-967E-DDCA0003D7C8}" type="presParOf" srcId="{05B1B0EB-3002-4494-8AC9-D2507D9113B0}" destId="{FBB3ACD5-4386-438F-B8E1-604B67739ED6}" srcOrd="3" destOrd="0" presId="urn:microsoft.com/office/officeart/2005/8/layout/default"/>
    <dgm:cxn modelId="{E70974AC-01A1-4167-9C64-3DC8EADF61F2}" type="presParOf" srcId="{05B1B0EB-3002-4494-8AC9-D2507D9113B0}" destId="{354A93BF-E337-444F-BB2D-992B539E719A}" srcOrd="4" destOrd="0" presId="urn:microsoft.com/office/officeart/2005/8/layout/default"/>
    <dgm:cxn modelId="{CD100406-78D3-4F87-9D0C-CA2A9A6C3BE9}" type="presParOf" srcId="{05B1B0EB-3002-4494-8AC9-D2507D9113B0}" destId="{0530B754-5B7A-4EF2-835C-B37DDAE7C28D}" srcOrd="5" destOrd="0" presId="urn:microsoft.com/office/officeart/2005/8/layout/default"/>
    <dgm:cxn modelId="{B1789809-17D3-4A01-8A22-67127F6C0EA1}" type="presParOf" srcId="{05B1B0EB-3002-4494-8AC9-D2507D9113B0}" destId="{796DAB86-1D78-44E4-A97C-8FCD53D63D7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18C94F-0A82-4BCA-AD73-D9B9494922DB}"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0581B739-9DFE-4EAB-AE30-F3853B58B71B}">
      <dgm:prSet custT="1"/>
      <dgm:spPr/>
      <dgm:t>
        <a:bodyPr/>
        <a:lstStyle/>
        <a:p>
          <a:pPr algn="ctr">
            <a:lnSpc>
              <a:spcPct val="90000"/>
            </a:lnSpc>
          </a:pPr>
          <a:r>
            <a:rPr lang="en-US" sz="2900" b="0" i="0" dirty="0">
              <a:solidFill>
                <a:schemeClr val="accent2">
                  <a:lumMod val="50000"/>
                </a:schemeClr>
              </a:solidFill>
              <a:latin typeface="Aharoni" panose="02010803020104030203" pitchFamily="2" charset="-79"/>
              <a:cs typeface="Aharoni" panose="02010803020104030203" pitchFamily="2" charset="-79"/>
            </a:rPr>
            <a:t>General idea</a:t>
          </a:r>
        </a:p>
        <a:p>
          <a:pPr algn="just">
            <a:lnSpc>
              <a:spcPct val="150000"/>
            </a:lnSpc>
          </a:pPr>
          <a:r>
            <a:rPr lang="en-US" sz="2000" b="0" i="0" dirty="0">
              <a:solidFill>
                <a:schemeClr val="tx1"/>
              </a:solidFill>
              <a:latin typeface="Aharoni" panose="02010803020104030203" pitchFamily="2" charset="-79"/>
              <a:cs typeface="Aharoni" panose="02010803020104030203" pitchFamily="2" charset="-79"/>
            </a:rPr>
            <a:t>works by initializing two indexes that start at two ends, the two indexes move toward each other until an inversion is (A smaller value on the left side and greater value on the right side) found. When an inversion is found, two values are swapped, and the process is repeated.</a:t>
          </a:r>
        </a:p>
        <a:p>
          <a:pPr algn="just">
            <a:lnSpc>
              <a:spcPct val="150000"/>
            </a:lnSpc>
          </a:pPr>
          <a:endParaRPr lang="en-US" sz="2000" dirty="0">
            <a:solidFill>
              <a:schemeClr val="tx1"/>
            </a:solidFill>
            <a:latin typeface="Aharoni" panose="02010803020104030203" pitchFamily="2" charset="-79"/>
            <a:cs typeface="Aharoni" panose="02010803020104030203" pitchFamily="2" charset="-79"/>
          </a:endParaRPr>
        </a:p>
      </dgm:t>
    </dgm:pt>
    <dgm:pt modelId="{610F492C-652B-4956-92F4-4A132181A5BE}" type="parTrans" cxnId="{073412BE-F30E-4834-9825-EF0306841CD9}">
      <dgm:prSet/>
      <dgm:spPr/>
      <dgm:t>
        <a:bodyPr/>
        <a:lstStyle/>
        <a:p>
          <a:endParaRPr lang="en-US"/>
        </a:p>
      </dgm:t>
    </dgm:pt>
    <dgm:pt modelId="{3F6475DF-4037-4772-8665-BD4BA496D4B2}" type="sibTrans" cxnId="{073412BE-F30E-4834-9825-EF0306841CD9}">
      <dgm:prSet/>
      <dgm:spPr/>
      <dgm:t>
        <a:bodyPr/>
        <a:lstStyle/>
        <a:p>
          <a:endParaRPr lang="en-US"/>
        </a:p>
      </dgm:t>
    </dgm:pt>
    <dgm:pt modelId="{05B1B0EB-3002-4494-8AC9-D2507D9113B0}" type="pres">
      <dgm:prSet presAssocID="{0718C94F-0A82-4BCA-AD73-D9B9494922DB}" presName="diagram" presStyleCnt="0">
        <dgm:presLayoutVars>
          <dgm:dir/>
          <dgm:resizeHandles val="exact"/>
        </dgm:presLayoutVars>
      </dgm:prSet>
      <dgm:spPr/>
    </dgm:pt>
    <dgm:pt modelId="{E64DA72A-49FD-4110-8A77-77FDC9C41035}" type="pres">
      <dgm:prSet presAssocID="{0581B739-9DFE-4EAB-AE30-F3853B58B71B}" presName="node" presStyleLbl="node1" presStyleIdx="0" presStyleCnt="1" custScaleY="110899" custLinFactNeighborX="-47710" custLinFactNeighborY="-2913">
        <dgm:presLayoutVars>
          <dgm:bulletEnabled val="1"/>
        </dgm:presLayoutVars>
      </dgm:prSet>
      <dgm:spPr/>
    </dgm:pt>
  </dgm:ptLst>
  <dgm:cxnLst>
    <dgm:cxn modelId="{5DC57313-B451-445F-8B6E-E4A02230C445}" type="presOf" srcId="{0718C94F-0A82-4BCA-AD73-D9B9494922DB}" destId="{05B1B0EB-3002-4494-8AC9-D2507D9113B0}" srcOrd="0" destOrd="0" presId="urn:microsoft.com/office/officeart/2005/8/layout/default"/>
    <dgm:cxn modelId="{04C4F545-7FD9-4505-9FF7-EE12321FAFE7}" type="presOf" srcId="{0581B739-9DFE-4EAB-AE30-F3853B58B71B}" destId="{E64DA72A-49FD-4110-8A77-77FDC9C41035}" srcOrd="0" destOrd="0" presId="urn:microsoft.com/office/officeart/2005/8/layout/default"/>
    <dgm:cxn modelId="{073412BE-F30E-4834-9825-EF0306841CD9}" srcId="{0718C94F-0A82-4BCA-AD73-D9B9494922DB}" destId="{0581B739-9DFE-4EAB-AE30-F3853B58B71B}" srcOrd="0" destOrd="0" parTransId="{610F492C-652B-4956-92F4-4A132181A5BE}" sibTransId="{3F6475DF-4037-4772-8665-BD4BA496D4B2}"/>
    <dgm:cxn modelId="{4F9AE803-64EB-4B9B-AC75-3754ECBC5ADA}" type="presParOf" srcId="{05B1B0EB-3002-4494-8AC9-D2507D9113B0}" destId="{E64DA72A-49FD-4110-8A77-77FDC9C41035}"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18C94F-0A82-4BCA-AD73-D9B9494922DB}"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0581B739-9DFE-4EAB-AE30-F3853B58B71B}">
      <dgm:prSet custT="1"/>
      <dgm:spPr/>
      <dgm:t>
        <a:bodyPr/>
        <a:lstStyle/>
        <a:p>
          <a:pPr algn="ctr">
            <a:lnSpc>
              <a:spcPct val="150000"/>
            </a:lnSpc>
          </a:pPr>
          <a:r>
            <a:rPr lang="en-US" sz="2000" dirty="0">
              <a:solidFill>
                <a:schemeClr val="tx1"/>
              </a:solidFill>
              <a:latin typeface="Aharoni" panose="02010803020104030203" pitchFamily="2" charset="-79"/>
              <a:cs typeface="Aharoni" panose="02010803020104030203" pitchFamily="2" charset="-79"/>
            </a:rPr>
            <a:t>   </a:t>
          </a:r>
          <a:r>
            <a:rPr lang="en-US" sz="2800" b="0" i="0" dirty="0">
              <a:solidFill>
                <a:schemeClr val="accent2">
                  <a:lumMod val="50000"/>
                </a:schemeClr>
              </a:solidFill>
              <a:latin typeface="Aharoni" panose="02010803020104030203" pitchFamily="2" charset="-79"/>
              <a:cs typeface="Aharoni" panose="02010803020104030203" pitchFamily="2" charset="-79"/>
            </a:rPr>
            <a:t>General idea</a:t>
          </a:r>
        </a:p>
        <a:p>
          <a:pPr algn="just">
            <a:lnSpc>
              <a:spcPct val="150000"/>
            </a:lnSpc>
          </a:pPr>
          <a:r>
            <a:rPr lang="en-US" sz="1800" b="0" i="1" dirty="0"/>
            <a:t>→ </a:t>
          </a:r>
          <a:r>
            <a:rPr lang="en-US" sz="1800" b="0" i="0" dirty="0">
              <a:solidFill>
                <a:schemeClr val="tx1"/>
              </a:solidFill>
              <a:latin typeface="Aharoni" panose="02010803020104030203" pitchFamily="2" charset="-79"/>
              <a:cs typeface="Aharoni" panose="02010803020104030203" pitchFamily="2" charset="-79"/>
            </a:rPr>
            <a:t>The key process in </a:t>
          </a:r>
          <a:r>
            <a:rPr lang="en-US" sz="1800" b="0" i="0" dirty="0" err="1">
              <a:solidFill>
                <a:schemeClr val="tx1"/>
              </a:solidFill>
              <a:latin typeface="Aharoni" panose="02010803020104030203" pitchFamily="2" charset="-79"/>
              <a:cs typeface="Aharoni" panose="02010803020104030203" pitchFamily="2" charset="-79"/>
            </a:rPr>
            <a:t>Q</a:t>
          </a:r>
          <a:r>
            <a:rPr lang="en-US" sz="1800" b="1" i="0" dirty="0" err="1">
              <a:solidFill>
                <a:schemeClr val="tx1"/>
              </a:solidFill>
              <a:latin typeface="Aharoni" panose="02010803020104030203" pitchFamily="2" charset="-79"/>
              <a:cs typeface="Aharoni" panose="02010803020104030203" pitchFamily="2" charset="-79"/>
            </a:rPr>
            <a:t>uickSort</a:t>
          </a:r>
          <a:r>
            <a:rPr lang="en-US" sz="1800" b="1" i="0" dirty="0">
              <a:solidFill>
                <a:schemeClr val="tx1"/>
              </a:solidFill>
              <a:latin typeface="Aharoni" panose="02010803020104030203" pitchFamily="2" charset="-79"/>
              <a:cs typeface="Aharoni" panose="02010803020104030203" pitchFamily="2" charset="-79"/>
            </a:rPr>
            <a:t> </a:t>
          </a:r>
          <a:r>
            <a:rPr lang="en-US" sz="1800" b="0" i="0" dirty="0">
              <a:solidFill>
                <a:schemeClr val="tx1"/>
              </a:solidFill>
              <a:latin typeface="Aharoni" panose="02010803020104030203" pitchFamily="2" charset="-79"/>
              <a:cs typeface="Aharoni" panose="02010803020104030203" pitchFamily="2" charset="-79"/>
            </a:rPr>
            <a:t>is a </a:t>
          </a:r>
          <a:r>
            <a:rPr lang="en-US" sz="1800" b="1" i="0" dirty="0">
              <a:solidFill>
                <a:schemeClr val="tx1"/>
              </a:solidFill>
              <a:latin typeface="Aharoni" panose="02010803020104030203" pitchFamily="2" charset="-79"/>
              <a:cs typeface="Aharoni" panose="02010803020104030203" pitchFamily="2" charset="-79"/>
            </a:rPr>
            <a:t>partition()</a:t>
          </a:r>
          <a:r>
            <a:rPr lang="en-US" sz="1800" b="0" i="0" dirty="0">
              <a:solidFill>
                <a:schemeClr val="tx1"/>
              </a:solidFill>
              <a:latin typeface="Aharoni" panose="02010803020104030203" pitchFamily="2" charset="-79"/>
              <a:cs typeface="Aharoni" panose="02010803020104030203" pitchFamily="2" charset="-79"/>
            </a:rPr>
            <a:t>. The target of partitions is to place the pivot (any element can be chosen to be a pivot) at its correct position in the sorted array and put all smaller elements to the left of the pivot, and all greater elements to the right of the pivot.</a:t>
          </a:r>
        </a:p>
        <a:p>
          <a:pPr algn="just">
            <a:lnSpc>
              <a:spcPct val="150000"/>
            </a:lnSpc>
          </a:pPr>
          <a:r>
            <a:rPr lang="en-US" sz="1800" b="0" i="0" dirty="0">
              <a:solidFill>
                <a:schemeClr val="bg1"/>
              </a:solidFill>
              <a:latin typeface="Aharoni" panose="02010803020104030203" pitchFamily="2" charset="-79"/>
              <a:cs typeface="Aharoni" panose="02010803020104030203" pitchFamily="2" charset="-79"/>
            </a:rPr>
            <a:t>→</a:t>
          </a:r>
          <a:r>
            <a:rPr lang="en-US" sz="1800" b="0" i="0" dirty="0">
              <a:solidFill>
                <a:schemeClr val="tx1"/>
              </a:solidFill>
              <a:latin typeface="Aharoni" panose="02010803020104030203" pitchFamily="2" charset="-79"/>
              <a:cs typeface="Aharoni" panose="02010803020104030203" pitchFamily="2" charset="-79"/>
            </a:rPr>
            <a:t> Partition is done recursively on each side of the pivot after the pivot is placed in its correct position and this finally sorts the array.</a:t>
          </a:r>
        </a:p>
      </dgm:t>
    </dgm:pt>
    <dgm:pt modelId="{3F6475DF-4037-4772-8665-BD4BA496D4B2}" type="sibTrans" cxnId="{073412BE-F30E-4834-9825-EF0306841CD9}">
      <dgm:prSet/>
      <dgm:spPr/>
      <dgm:t>
        <a:bodyPr/>
        <a:lstStyle/>
        <a:p>
          <a:endParaRPr lang="en-US"/>
        </a:p>
      </dgm:t>
    </dgm:pt>
    <dgm:pt modelId="{610F492C-652B-4956-92F4-4A132181A5BE}" type="parTrans" cxnId="{073412BE-F30E-4834-9825-EF0306841CD9}">
      <dgm:prSet/>
      <dgm:spPr/>
      <dgm:t>
        <a:bodyPr/>
        <a:lstStyle/>
        <a:p>
          <a:endParaRPr lang="en-US"/>
        </a:p>
      </dgm:t>
    </dgm:pt>
    <dgm:pt modelId="{05B1B0EB-3002-4494-8AC9-D2507D9113B0}" type="pres">
      <dgm:prSet presAssocID="{0718C94F-0A82-4BCA-AD73-D9B9494922DB}" presName="diagram" presStyleCnt="0">
        <dgm:presLayoutVars>
          <dgm:dir/>
          <dgm:resizeHandles val="exact"/>
        </dgm:presLayoutVars>
      </dgm:prSet>
      <dgm:spPr/>
    </dgm:pt>
    <dgm:pt modelId="{E64DA72A-49FD-4110-8A77-77FDC9C41035}" type="pres">
      <dgm:prSet presAssocID="{0581B739-9DFE-4EAB-AE30-F3853B58B71B}" presName="node" presStyleLbl="node1" presStyleIdx="0" presStyleCnt="1" custScaleY="129205" custLinFactNeighborX="-47710" custLinFactNeighborY="-2913">
        <dgm:presLayoutVars>
          <dgm:bulletEnabled val="1"/>
        </dgm:presLayoutVars>
      </dgm:prSet>
      <dgm:spPr/>
    </dgm:pt>
  </dgm:ptLst>
  <dgm:cxnLst>
    <dgm:cxn modelId="{5DC57313-B451-445F-8B6E-E4A02230C445}" type="presOf" srcId="{0718C94F-0A82-4BCA-AD73-D9B9494922DB}" destId="{05B1B0EB-3002-4494-8AC9-D2507D9113B0}" srcOrd="0" destOrd="0" presId="urn:microsoft.com/office/officeart/2005/8/layout/default"/>
    <dgm:cxn modelId="{04C4F545-7FD9-4505-9FF7-EE12321FAFE7}" type="presOf" srcId="{0581B739-9DFE-4EAB-AE30-F3853B58B71B}" destId="{E64DA72A-49FD-4110-8A77-77FDC9C41035}" srcOrd="0" destOrd="0" presId="urn:microsoft.com/office/officeart/2005/8/layout/default"/>
    <dgm:cxn modelId="{073412BE-F30E-4834-9825-EF0306841CD9}" srcId="{0718C94F-0A82-4BCA-AD73-D9B9494922DB}" destId="{0581B739-9DFE-4EAB-AE30-F3853B58B71B}" srcOrd="0" destOrd="0" parTransId="{610F492C-652B-4956-92F4-4A132181A5BE}" sibTransId="{3F6475DF-4037-4772-8665-BD4BA496D4B2}"/>
    <dgm:cxn modelId="{4F9AE803-64EB-4B9B-AC75-3754ECBC5ADA}" type="presParOf" srcId="{05B1B0EB-3002-4494-8AC9-D2507D9113B0}" destId="{E64DA72A-49FD-4110-8A77-77FDC9C41035}"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DA72A-49FD-4110-8A77-77FDC9C41035}">
      <dsp:nvSpPr>
        <dsp:cNvPr id="0" name=""/>
        <dsp:cNvSpPr/>
      </dsp:nvSpPr>
      <dsp:spPr>
        <a:xfrm>
          <a:off x="743" y="141689"/>
          <a:ext cx="2901324" cy="17407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solidFill>
                <a:schemeClr val="accent2">
                  <a:lumMod val="50000"/>
                </a:schemeClr>
              </a:solidFill>
              <a:latin typeface="Aharoni" panose="02010803020104030203" pitchFamily="2" charset="-79"/>
              <a:cs typeface="Aharoni" panose="02010803020104030203" pitchFamily="2" charset="-79"/>
            </a:rPr>
            <a:t>following general plan:</a:t>
          </a:r>
          <a:endParaRPr lang="en-US" sz="1700" kern="1200" dirty="0">
            <a:solidFill>
              <a:schemeClr val="accent2">
                <a:lumMod val="50000"/>
              </a:schemeClr>
            </a:solidFill>
            <a:latin typeface="Aharoni" panose="02010803020104030203" pitchFamily="2" charset="-79"/>
            <a:cs typeface="Aharoni" panose="02010803020104030203" pitchFamily="2" charset="-79"/>
          </a:endParaRPr>
        </a:p>
      </dsp:txBody>
      <dsp:txXfrm>
        <a:off x="743" y="141689"/>
        <a:ext cx="2901324" cy="1740794"/>
      </dsp:txXfrm>
    </dsp:sp>
    <dsp:sp modelId="{2F1AE530-1695-47BD-BBF5-E94963A9A209}">
      <dsp:nvSpPr>
        <dsp:cNvPr id="0" name=""/>
        <dsp:cNvSpPr/>
      </dsp:nvSpPr>
      <dsp:spPr>
        <a:xfrm>
          <a:off x="3192201" y="141689"/>
          <a:ext cx="2901324" cy="17407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latin typeface="Aharoni" panose="02010803020104030203" pitchFamily="2" charset="-79"/>
              <a:cs typeface="Aharoni" panose="02010803020104030203" pitchFamily="2" charset="-79"/>
            </a:rPr>
            <a:t> </a:t>
          </a:r>
          <a:r>
            <a:rPr lang="en-US" sz="1700" b="1" kern="1200" baseline="0" dirty="0">
              <a:solidFill>
                <a:schemeClr val="tx1"/>
              </a:solidFill>
              <a:latin typeface="Aharoni" panose="02010803020104030203" pitchFamily="2" charset="-79"/>
              <a:cs typeface="Aharoni" panose="02010803020104030203" pitchFamily="2" charset="-79"/>
            </a:rPr>
            <a:t>A problem is divided into several subproblems of the same type, ideally of about equal size.</a:t>
          </a:r>
          <a:endParaRPr lang="en-US" sz="1700" b="1" kern="1200" dirty="0">
            <a:solidFill>
              <a:schemeClr val="tx1"/>
            </a:solidFill>
            <a:latin typeface="Aharoni" panose="02010803020104030203" pitchFamily="2" charset="-79"/>
            <a:cs typeface="Aharoni" panose="02010803020104030203" pitchFamily="2" charset="-79"/>
          </a:endParaRPr>
        </a:p>
      </dsp:txBody>
      <dsp:txXfrm>
        <a:off x="3192201" y="141689"/>
        <a:ext cx="2901324" cy="1740794"/>
      </dsp:txXfrm>
    </dsp:sp>
    <dsp:sp modelId="{354A93BF-E337-444F-BB2D-992B539E719A}">
      <dsp:nvSpPr>
        <dsp:cNvPr id="0" name=""/>
        <dsp:cNvSpPr/>
      </dsp:nvSpPr>
      <dsp:spPr>
        <a:xfrm>
          <a:off x="743" y="2172616"/>
          <a:ext cx="2901324" cy="17407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solidFill>
                <a:schemeClr val="tx1"/>
              </a:solidFill>
              <a:latin typeface="Aharoni" panose="02010803020104030203" pitchFamily="2" charset="-79"/>
              <a:cs typeface="Aharoni" panose="02010803020104030203" pitchFamily="2" charset="-79"/>
            </a:rPr>
            <a:t>The subproblems are solved typically recursively, though sometimes a different algorithm is employed, especially when subproblems become small enough.</a:t>
          </a:r>
          <a:endParaRPr lang="en-US" sz="1700" kern="1200" dirty="0">
            <a:solidFill>
              <a:schemeClr val="tx1"/>
            </a:solidFill>
            <a:latin typeface="Aharoni" panose="02010803020104030203" pitchFamily="2" charset="-79"/>
            <a:cs typeface="Aharoni" panose="02010803020104030203" pitchFamily="2" charset="-79"/>
          </a:endParaRPr>
        </a:p>
      </dsp:txBody>
      <dsp:txXfrm>
        <a:off x="743" y="2172616"/>
        <a:ext cx="2901324" cy="1740794"/>
      </dsp:txXfrm>
    </dsp:sp>
    <dsp:sp modelId="{796DAB86-1D78-44E4-A97C-8FCD53D63D7D}">
      <dsp:nvSpPr>
        <dsp:cNvPr id="0" name=""/>
        <dsp:cNvSpPr/>
      </dsp:nvSpPr>
      <dsp:spPr>
        <a:xfrm>
          <a:off x="3192201" y="2172616"/>
          <a:ext cx="2901324" cy="17407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solidFill>
                <a:schemeClr val="tx1"/>
              </a:solidFill>
              <a:latin typeface="Aharoni" panose="02010803020104030203" pitchFamily="2" charset="-79"/>
              <a:cs typeface="Aharoni" panose="02010803020104030203" pitchFamily="2" charset="-79"/>
            </a:rPr>
            <a:t>If necessary, the solutions to the subproblems are combined to get a solution</a:t>
          </a:r>
        </a:p>
        <a:p>
          <a:pPr marL="0" lvl="0" indent="0" algn="ctr" defTabSz="755650">
            <a:lnSpc>
              <a:spcPct val="90000"/>
            </a:lnSpc>
            <a:spcBef>
              <a:spcPct val="0"/>
            </a:spcBef>
            <a:spcAft>
              <a:spcPct val="35000"/>
            </a:spcAft>
            <a:buNone/>
          </a:pPr>
          <a:r>
            <a:rPr lang="en-US" sz="1700" kern="1200" baseline="0" dirty="0">
              <a:solidFill>
                <a:schemeClr val="tx1"/>
              </a:solidFill>
              <a:latin typeface="Aharoni" panose="02010803020104030203" pitchFamily="2" charset="-79"/>
              <a:cs typeface="Aharoni" panose="02010803020104030203" pitchFamily="2" charset="-79"/>
            </a:rPr>
            <a:t>to the original problem</a:t>
          </a:r>
          <a:r>
            <a:rPr lang="en-US" sz="1700" kern="1200" baseline="0" dirty="0">
              <a:solidFill>
                <a:schemeClr val="tx1"/>
              </a:solidFill>
            </a:rPr>
            <a:t>.</a:t>
          </a:r>
          <a:endParaRPr lang="en-US" sz="1700" kern="1200" dirty="0">
            <a:solidFill>
              <a:schemeClr val="tx1"/>
            </a:solidFill>
          </a:endParaRPr>
        </a:p>
      </dsp:txBody>
      <dsp:txXfrm>
        <a:off x="3192201" y="2172616"/>
        <a:ext cx="2901324" cy="1740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DA72A-49FD-4110-8A77-77FDC9C41035}">
      <dsp:nvSpPr>
        <dsp:cNvPr id="0" name=""/>
        <dsp:cNvSpPr/>
      </dsp:nvSpPr>
      <dsp:spPr>
        <a:xfrm>
          <a:off x="0" y="0"/>
          <a:ext cx="6094269" cy="405509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dirty="0">
              <a:solidFill>
                <a:schemeClr val="accent2">
                  <a:lumMod val="50000"/>
                </a:schemeClr>
              </a:solidFill>
              <a:latin typeface="Aharoni" panose="02010803020104030203" pitchFamily="2" charset="-79"/>
              <a:cs typeface="Aharoni" panose="02010803020104030203" pitchFamily="2" charset="-79"/>
            </a:rPr>
            <a:t>General idea</a:t>
          </a:r>
        </a:p>
        <a:p>
          <a:pPr marL="0" lvl="0" indent="0" algn="just" defTabSz="1289050">
            <a:lnSpc>
              <a:spcPct val="150000"/>
            </a:lnSpc>
            <a:spcBef>
              <a:spcPct val="0"/>
            </a:spcBef>
            <a:spcAft>
              <a:spcPct val="35000"/>
            </a:spcAft>
            <a:buNone/>
          </a:pPr>
          <a:r>
            <a:rPr lang="en-US" sz="2000" b="0" i="0" kern="1200" dirty="0">
              <a:solidFill>
                <a:schemeClr val="tx1"/>
              </a:solidFill>
              <a:latin typeface="Aharoni" panose="02010803020104030203" pitchFamily="2" charset="-79"/>
              <a:cs typeface="Aharoni" panose="02010803020104030203" pitchFamily="2" charset="-79"/>
            </a:rPr>
            <a:t>works by initializing two indexes that start at two ends, the two indexes move toward each other until an inversion is (A smaller value on the left side and greater value on the right side) found. When an inversion is found, two values are swapped, and the process is repeated.</a:t>
          </a:r>
        </a:p>
        <a:p>
          <a:pPr marL="0" lvl="0" indent="0" algn="just" defTabSz="1289050">
            <a:lnSpc>
              <a:spcPct val="150000"/>
            </a:lnSpc>
            <a:spcBef>
              <a:spcPct val="0"/>
            </a:spcBef>
            <a:spcAft>
              <a:spcPct val="35000"/>
            </a:spcAft>
            <a:buNone/>
          </a:pPr>
          <a:endParaRPr lang="en-US" sz="2000" kern="1200" dirty="0">
            <a:solidFill>
              <a:schemeClr val="tx1"/>
            </a:solidFill>
            <a:latin typeface="Aharoni" panose="02010803020104030203" pitchFamily="2" charset="-79"/>
            <a:cs typeface="Aharoni" panose="02010803020104030203" pitchFamily="2" charset="-79"/>
          </a:endParaRPr>
        </a:p>
      </dsp:txBody>
      <dsp:txXfrm>
        <a:off x="0" y="0"/>
        <a:ext cx="6094269" cy="4055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DA72A-49FD-4110-8A77-77FDC9C41035}">
      <dsp:nvSpPr>
        <dsp:cNvPr id="0" name=""/>
        <dsp:cNvSpPr/>
      </dsp:nvSpPr>
      <dsp:spPr>
        <a:xfrm>
          <a:off x="0" y="0"/>
          <a:ext cx="6082367" cy="47152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solidFill>
                <a:schemeClr val="tx1"/>
              </a:solidFill>
              <a:latin typeface="Aharoni" panose="02010803020104030203" pitchFamily="2" charset="-79"/>
              <a:cs typeface="Aharoni" panose="02010803020104030203" pitchFamily="2" charset="-79"/>
            </a:rPr>
            <a:t>   </a:t>
          </a:r>
          <a:r>
            <a:rPr lang="en-US" sz="2800" b="0" i="0" kern="1200" dirty="0">
              <a:solidFill>
                <a:schemeClr val="accent2">
                  <a:lumMod val="50000"/>
                </a:schemeClr>
              </a:solidFill>
              <a:latin typeface="Aharoni" panose="02010803020104030203" pitchFamily="2" charset="-79"/>
              <a:cs typeface="Aharoni" panose="02010803020104030203" pitchFamily="2" charset="-79"/>
            </a:rPr>
            <a:t>General idea</a:t>
          </a:r>
        </a:p>
        <a:p>
          <a:pPr marL="0" lvl="0" indent="0" algn="just" defTabSz="889000">
            <a:lnSpc>
              <a:spcPct val="150000"/>
            </a:lnSpc>
            <a:spcBef>
              <a:spcPct val="0"/>
            </a:spcBef>
            <a:spcAft>
              <a:spcPct val="35000"/>
            </a:spcAft>
            <a:buNone/>
          </a:pPr>
          <a:r>
            <a:rPr lang="en-US" sz="1800" b="0" i="1" kern="1200" dirty="0"/>
            <a:t>→ </a:t>
          </a:r>
          <a:r>
            <a:rPr lang="en-US" sz="1800" b="0" i="0" kern="1200" dirty="0">
              <a:solidFill>
                <a:schemeClr val="tx1"/>
              </a:solidFill>
              <a:latin typeface="Aharoni" panose="02010803020104030203" pitchFamily="2" charset="-79"/>
              <a:cs typeface="Aharoni" panose="02010803020104030203" pitchFamily="2" charset="-79"/>
            </a:rPr>
            <a:t>The key process in </a:t>
          </a:r>
          <a:r>
            <a:rPr lang="en-US" sz="1800" b="0" i="0" kern="1200" dirty="0" err="1">
              <a:solidFill>
                <a:schemeClr val="tx1"/>
              </a:solidFill>
              <a:latin typeface="Aharoni" panose="02010803020104030203" pitchFamily="2" charset="-79"/>
              <a:cs typeface="Aharoni" panose="02010803020104030203" pitchFamily="2" charset="-79"/>
            </a:rPr>
            <a:t>Q</a:t>
          </a:r>
          <a:r>
            <a:rPr lang="en-US" sz="1800" b="1" i="0" kern="1200" dirty="0" err="1">
              <a:solidFill>
                <a:schemeClr val="tx1"/>
              </a:solidFill>
              <a:latin typeface="Aharoni" panose="02010803020104030203" pitchFamily="2" charset="-79"/>
              <a:cs typeface="Aharoni" panose="02010803020104030203" pitchFamily="2" charset="-79"/>
            </a:rPr>
            <a:t>uickSort</a:t>
          </a:r>
          <a:r>
            <a:rPr lang="en-US" sz="1800" b="1" i="0" kern="1200" dirty="0">
              <a:solidFill>
                <a:schemeClr val="tx1"/>
              </a:solidFill>
              <a:latin typeface="Aharoni" panose="02010803020104030203" pitchFamily="2" charset="-79"/>
              <a:cs typeface="Aharoni" panose="02010803020104030203" pitchFamily="2" charset="-79"/>
            </a:rPr>
            <a:t> </a:t>
          </a:r>
          <a:r>
            <a:rPr lang="en-US" sz="1800" b="0" i="0" kern="1200" dirty="0">
              <a:solidFill>
                <a:schemeClr val="tx1"/>
              </a:solidFill>
              <a:latin typeface="Aharoni" panose="02010803020104030203" pitchFamily="2" charset="-79"/>
              <a:cs typeface="Aharoni" panose="02010803020104030203" pitchFamily="2" charset="-79"/>
            </a:rPr>
            <a:t>is a </a:t>
          </a:r>
          <a:r>
            <a:rPr lang="en-US" sz="1800" b="1" i="0" kern="1200" dirty="0">
              <a:solidFill>
                <a:schemeClr val="tx1"/>
              </a:solidFill>
              <a:latin typeface="Aharoni" panose="02010803020104030203" pitchFamily="2" charset="-79"/>
              <a:cs typeface="Aharoni" panose="02010803020104030203" pitchFamily="2" charset="-79"/>
            </a:rPr>
            <a:t>partition()</a:t>
          </a:r>
          <a:r>
            <a:rPr lang="en-US" sz="1800" b="0" i="0" kern="1200" dirty="0">
              <a:solidFill>
                <a:schemeClr val="tx1"/>
              </a:solidFill>
              <a:latin typeface="Aharoni" panose="02010803020104030203" pitchFamily="2" charset="-79"/>
              <a:cs typeface="Aharoni" panose="02010803020104030203" pitchFamily="2" charset="-79"/>
            </a:rPr>
            <a:t>. The target of partitions is to place the pivot (any element can be chosen to be a pivot) at its correct position in the sorted array and put all smaller elements to the left of the pivot, and all greater elements to the right of the pivot.</a:t>
          </a:r>
        </a:p>
        <a:p>
          <a:pPr marL="0" lvl="0" indent="0" algn="just" defTabSz="889000">
            <a:lnSpc>
              <a:spcPct val="150000"/>
            </a:lnSpc>
            <a:spcBef>
              <a:spcPct val="0"/>
            </a:spcBef>
            <a:spcAft>
              <a:spcPct val="35000"/>
            </a:spcAft>
            <a:buNone/>
          </a:pPr>
          <a:r>
            <a:rPr lang="en-US" sz="1800" b="0" i="0" kern="1200" dirty="0">
              <a:solidFill>
                <a:schemeClr val="bg1"/>
              </a:solidFill>
              <a:latin typeface="Aharoni" panose="02010803020104030203" pitchFamily="2" charset="-79"/>
              <a:cs typeface="Aharoni" panose="02010803020104030203" pitchFamily="2" charset="-79"/>
            </a:rPr>
            <a:t>→</a:t>
          </a:r>
          <a:r>
            <a:rPr lang="en-US" sz="1800" b="0" i="0" kern="1200" dirty="0">
              <a:solidFill>
                <a:schemeClr val="tx1"/>
              </a:solidFill>
              <a:latin typeface="Aharoni" panose="02010803020104030203" pitchFamily="2" charset="-79"/>
              <a:cs typeface="Aharoni" panose="02010803020104030203" pitchFamily="2" charset="-79"/>
            </a:rPr>
            <a:t> Partition is done recursively on each side of the pivot after the pivot is placed in its correct position and this finally sorts the array.</a:t>
          </a:r>
        </a:p>
      </dsp:txBody>
      <dsp:txXfrm>
        <a:off x="0" y="0"/>
        <a:ext cx="6082367" cy="47152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www.geeksforgeeks.org/divide-and-conquer-algorithm-introduction/"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13.xml"/><Relationship Id="rId7" Type="http://schemas.openxmlformats.org/officeDocument/2006/relationships/diagramColors" Target="../diagrams/colors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8.png"/><Relationship Id="rId4" Type="http://schemas.openxmlformats.org/officeDocument/2006/relationships/diagramData" Target="../diagrams/data2.xml"/><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1362075" y="1671639"/>
            <a:ext cx="5111750" cy="1204912"/>
          </a:xfrm>
        </p:spPr>
        <p:txBody>
          <a:bodyPr anchor="b">
            <a:normAutofit/>
          </a:bodyPr>
          <a:lstStyle/>
          <a:p>
            <a:r>
              <a:rPr lang="en-US" dirty="0" err="1">
                <a:solidFill>
                  <a:schemeClr val="accent2">
                    <a:lumMod val="50000"/>
                  </a:schemeClr>
                </a:solidFill>
                <a:latin typeface="Aharoni" panose="02010803020104030203" pitchFamily="2" charset="-79"/>
                <a:cs typeface="Aharoni" panose="02010803020104030203" pitchFamily="2" charset="-79"/>
              </a:rPr>
              <a:t>QuickSort</a:t>
            </a:r>
            <a:r>
              <a:rPr lang="en-US" dirty="0">
                <a:solidFill>
                  <a:schemeClr val="accent2">
                    <a:lumMod val="50000"/>
                  </a:schemeClr>
                </a:solidFill>
                <a:latin typeface="Aharoni" panose="02010803020104030203" pitchFamily="2" charset="-79"/>
                <a:cs typeface="Aharoni" panose="02010803020104030203" pitchFamily="2" charset="-79"/>
              </a:rPr>
              <a:t> Algorithm</a:t>
            </a:r>
          </a:p>
        </p:txBody>
      </p:sp>
      <p:sp>
        <p:nvSpPr>
          <p:cNvPr id="3" name="Subtitle 2">
            <a:extLst>
              <a:ext uri="{FF2B5EF4-FFF2-40B4-BE49-F238E27FC236}">
                <a16:creationId xmlns:a16="http://schemas.microsoft.com/office/drawing/2014/main" id="{1901B20D-4C28-4DA3-ABBD-718C22A5E58B}"/>
              </a:ext>
            </a:extLst>
          </p:cNvPr>
          <p:cNvSpPr>
            <a:spLocks noGrp="1"/>
          </p:cNvSpPr>
          <p:nvPr>
            <p:ph type="body" idx="1"/>
          </p:nvPr>
        </p:nvSpPr>
        <p:spPr>
          <a:xfrm>
            <a:off x="1362075" y="3660774"/>
            <a:ext cx="5111750" cy="1525588"/>
          </a:xfrm>
        </p:spPr>
        <p:txBody>
          <a:bodyPr>
            <a:normAutofit/>
          </a:bodyPr>
          <a:lstStyle/>
          <a:p>
            <a:r>
              <a:rPr lang="en-US" sz="2000" dirty="0">
                <a:latin typeface="Aharoni" panose="02010803020104030203" pitchFamily="2" charset="-79"/>
                <a:cs typeface="Aharoni" panose="02010803020104030203" pitchFamily="2" charset="-79"/>
              </a:rPr>
              <a:t>Enjy Ramadan Eid 223385</a:t>
            </a:r>
          </a:p>
          <a:p>
            <a:endParaRPr lang="en-US" dirty="0"/>
          </a:p>
        </p:txBody>
      </p:sp>
      <p:sp>
        <p:nvSpPr>
          <p:cNvPr id="8" name="Date Placeholder 3">
            <a:extLst>
              <a:ext uri="{FF2B5EF4-FFF2-40B4-BE49-F238E27FC236}">
                <a16:creationId xmlns:a16="http://schemas.microsoft.com/office/drawing/2014/main" id="{64946D9E-EDAB-94FE-8618-18E43AB89124}"/>
              </a:ext>
            </a:extLst>
          </p:cNvPr>
          <p:cNvSpPr>
            <a:spLocks noGrp="1"/>
          </p:cNvSpPr>
          <p:nvPr>
            <p:ph type="dt" sz="half" idx="10"/>
          </p:nvPr>
        </p:nvSpPr>
        <p:spPr>
          <a:xfrm>
            <a:off x="838200" y="6356350"/>
            <a:ext cx="2743200" cy="365125"/>
          </a:xfrm>
        </p:spPr>
        <p:txBody>
          <a:bodyPr/>
          <a:lstStyle/>
          <a:p>
            <a:pPr>
              <a:spcAft>
                <a:spcPts val="600"/>
              </a:spcAft>
            </a:pPr>
            <a:r>
              <a:rPr lang="en-US"/>
              <a:t>20XX</a:t>
            </a:r>
          </a:p>
        </p:txBody>
      </p:sp>
      <p:sp>
        <p:nvSpPr>
          <p:cNvPr id="10" name="Footer Placeholder 4">
            <a:extLst>
              <a:ext uri="{FF2B5EF4-FFF2-40B4-BE49-F238E27FC236}">
                <a16:creationId xmlns:a16="http://schemas.microsoft.com/office/drawing/2014/main" id="{4C5F5873-3D2E-4434-46B4-29D622B9D627}"/>
              </a:ext>
            </a:extLst>
          </p:cNvPr>
          <p:cNvSpPr>
            <a:spLocks noGrp="1"/>
          </p:cNvSpPr>
          <p:nvPr>
            <p:ph type="ftr" sz="quarter" idx="11"/>
          </p:nvPr>
        </p:nvSpPr>
        <p:spPr>
          <a:xfrm>
            <a:off x="5224463" y="6356350"/>
            <a:ext cx="1743075" cy="365125"/>
          </a:xfrm>
        </p:spPr>
        <p:txBody>
          <a:bodyPr/>
          <a:lstStyle/>
          <a:p>
            <a:pPr>
              <a:spcAft>
                <a:spcPts val="600"/>
              </a:spcAft>
            </a:pPr>
            <a:r>
              <a:rPr lang="en-US"/>
              <a:t>Pitch Deck</a:t>
            </a:r>
          </a:p>
        </p:txBody>
      </p:sp>
      <p:sp>
        <p:nvSpPr>
          <p:cNvPr id="12" name="Slide Number Placeholder 5">
            <a:extLst>
              <a:ext uri="{FF2B5EF4-FFF2-40B4-BE49-F238E27FC236}">
                <a16:creationId xmlns:a16="http://schemas.microsoft.com/office/drawing/2014/main" id="{4FB46AF8-605B-F4BD-8711-CF43F190B058}"/>
              </a:ext>
            </a:extLst>
          </p:cNvPr>
          <p:cNvSpPr>
            <a:spLocks noGrp="1"/>
          </p:cNvSpPr>
          <p:nvPr>
            <p:ph type="sldNum" sz="quarter" idx="12"/>
          </p:nvPr>
        </p:nvSpPr>
        <p:spPr>
          <a:xfrm>
            <a:off x="8610600" y="6356350"/>
            <a:ext cx="2743200" cy="365125"/>
          </a:xfrm>
        </p:spPr>
        <p:txBody>
          <a:bodyPr/>
          <a:lstStyle/>
          <a:p>
            <a:pPr>
              <a:spcAft>
                <a:spcPts val="600"/>
              </a:spcAft>
            </a:pPr>
            <a:fld id="{B5CEABB6-07DC-46E8-9B57-56EC44A396E5}" type="slidenum">
              <a:rPr lang="en-US" smtClean="0"/>
              <a:pPr>
                <a:spcAft>
                  <a:spcPts val="600"/>
                </a:spcAft>
              </a:pPr>
              <a:t>1</a:t>
            </a:fld>
            <a:endParaRPr lang="en-US"/>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a:solidFill>
                  <a:schemeClr val="accent5">
                    <a:lumMod val="75000"/>
                  </a:schemeClr>
                </a:solidFill>
                <a:latin typeface="Aharoni" panose="02010803020104030203" pitchFamily="2" charset="-79"/>
                <a:cs typeface="Aharoni" panose="02010803020104030203" pitchFamily="2" charset="-79"/>
              </a:rPr>
              <a:t>Quicksort code implementation</a:t>
            </a:r>
            <a:endParaRPr lang="en-US" dirty="0">
              <a:solidFill>
                <a:schemeClr val="accent5">
                  <a:lumMod val="75000"/>
                </a:schemeClr>
              </a:solidFill>
              <a:latin typeface="Aharoni" panose="02010803020104030203" pitchFamily="2" charset="-79"/>
              <a:cs typeface="Aharoni" panose="02010803020104030203" pitchFamily="2" charset="-79"/>
            </a:endParaRPr>
          </a:p>
        </p:txBody>
      </p:sp>
      <p:sp>
        <p:nvSpPr>
          <p:cNvPr id="33" name="Text Placeholder 2">
            <a:extLst>
              <a:ext uri="{FF2B5EF4-FFF2-40B4-BE49-F238E27FC236}">
                <a16:creationId xmlns:a16="http://schemas.microsoft.com/office/drawing/2014/main" id="{85218B69-0AFB-1912-21FE-8A21F95E2EA3}"/>
              </a:ext>
            </a:extLst>
          </p:cNvPr>
          <p:cNvSpPr>
            <a:spLocks noGrp="1"/>
          </p:cNvSpPr>
          <p:nvPr>
            <p:ph type="body" idx="1"/>
          </p:nvPr>
        </p:nvSpPr>
        <p:spPr>
          <a:xfrm>
            <a:off x="2819678" y="2161778"/>
            <a:ext cx="3924300" cy="823912"/>
          </a:xfrm>
        </p:spPr>
        <p:txBody>
          <a:bodyPr/>
          <a:lstStyle/>
          <a:p>
            <a:r>
              <a:rPr lang="en-US">
                <a:solidFill>
                  <a:schemeClr val="accent2">
                    <a:lumMod val="50000"/>
                  </a:schemeClr>
                </a:solidFill>
                <a:latin typeface="Aharoni" panose="02010803020104030203" pitchFamily="2" charset="-79"/>
                <a:cs typeface="Aharoni" panose="02010803020104030203" pitchFamily="2" charset="-79"/>
              </a:rPr>
              <a:t>Step 1: Hoar’s partitioning </a:t>
            </a:r>
            <a:endParaRPr lang="en-US" dirty="0">
              <a:solidFill>
                <a:schemeClr val="accent2">
                  <a:lumMod val="50000"/>
                </a:schemeClr>
              </a:solidFill>
              <a:latin typeface="Aharoni" panose="02010803020104030203" pitchFamily="2" charset="-79"/>
              <a:cs typeface="Aharoni" panose="02010803020104030203" pitchFamily="2" charset="-79"/>
            </a:endParaRPr>
          </a:p>
        </p:txBody>
      </p:sp>
      <p:sp>
        <p:nvSpPr>
          <p:cNvPr id="35" name="Text Placeholder 4">
            <a:extLst>
              <a:ext uri="{FF2B5EF4-FFF2-40B4-BE49-F238E27FC236}">
                <a16:creationId xmlns:a16="http://schemas.microsoft.com/office/drawing/2014/main" id="{F2DCBA50-4897-177F-42D0-42860281EAD3}"/>
              </a:ext>
            </a:extLst>
          </p:cNvPr>
          <p:cNvSpPr>
            <a:spLocks noGrp="1"/>
          </p:cNvSpPr>
          <p:nvPr>
            <p:ph type="body" sz="quarter" idx="3"/>
          </p:nvPr>
        </p:nvSpPr>
        <p:spPr>
          <a:xfrm>
            <a:off x="7400508" y="2199482"/>
            <a:ext cx="3943627" cy="823912"/>
          </a:xfrm>
        </p:spPr>
        <p:txBody>
          <a:bodyPr/>
          <a:lstStyle/>
          <a:p>
            <a:r>
              <a:rPr lang="en-US">
                <a:solidFill>
                  <a:schemeClr val="accent2">
                    <a:lumMod val="50000"/>
                  </a:schemeClr>
                </a:solidFill>
                <a:latin typeface="Aharoni" panose="02010803020104030203" pitchFamily="2" charset="-79"/>
                <a:cs typeface="Aharoni" panose="02010803020104030203" pitchFamily="2" charset="-79"/>
              </a:rPr>
              <a:t>Step 2: Quicksort</a:t>
            </a:r>
            <a:endParaRPr lang="en-US" dirty="0">
              <a:solidFill>
                <a:schemeClr val="accent2">
                  <a:lumMod val="50000"/>
                </a:schemeClr>
              </a:solidFill>
              <a:latin typeface="Aharoni" panose="02010803020104030203" pitchFamily="2" charset="-79"/>
              <a:cs typeface="Aharoni" panose="02010803020104030203" pitchFamily="2" charset="-79"/>
            </a:endParaRPr>
          </a:p>
        </p:txBody>
      </p:sp>
      <p:pic>
        <p:nvPicPr>
          <p:cNvPr id="4" name="Picture 3" descr="A white background with black text&#10;&#10;Description automatically generated">
            <a:extLst>
              <a:ext uri="{FF2B5EF4-FFF2-40B4-BE49-F238E27FC236}">
                <a16:creationId xmlns:a16="http://schemas.microsoft.com/office/drawing/2014/main" id="{136270D5-B3E8-3840-DA34-AA98FFDD531C}"/>
              </a:ext>
            </a:extLst>
          </p:cNvPr>
          <p:cNvPicPr>
            <a:picLocks noChangeAspect="1"/>
          </p:cNvPicPr>
          <p:nvPr/>
        </p:nvPicPr>
        <p:blipFill rotWithShape="1">
          <a:blip r:embed="rId2"/>
          <a:srcRect r="17095" b="-1"/>
          <a:stretch/>
        </p:blipFill>
        <p:spPr>
          <a:xfrm>
            <a:off x="7400507" y="3196826"/>
            <a:ext cx="3943627" cy="3393545"/>
          </a:xfrm>
          <a:prstGeom prst="rect">
            <a:avLst/>
          </a:prstGeom>
          <a:noFill/>
        </p:spPr>
      </p:pic>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pic>
        <p:nvPicPr>
          <p:cNvPr id="10" name="Picture 9" descr="A screenshot of a computer program&#10;&#10;Description automatically generated">
            <a:extLst>
              <a:ext uri="{FF2B5EF4-FFF2-40B4-BE49-F238E27FC236}">
                <a16:creationId xmlns:a16="http://schemas.microsoft.com/office/drawing/2014/main" id="{FB8A7645-2FDE-9477-03AD-31AAD89A318F}"/>
              </a:ext>
            </a:extLst>
          </p:cNvPr>
          <p:cNvPicPr>
            <a:picLocks noChangeAspect="1"/>
          </p:cNvPicPr>
          <p:nvPr/>
        </p:nvPicPr>
        <p:blipFill>
          <a:blip r:embed="rId3"/>
          <a:stretch>
            <a:fillRect/>
          </a:stretch>
        </p:blipFill>
        <p:spPr>
          <a:xfrm>
            <a:off x="2542301" y="3253551"/>
            <a:ext cx="4498385" cy="3285361"/>
          </a:xfrm>
          <a:prstGeom prst="rect">
            <a:avLst/>
          </a:prstGeom>
        </p:spPr>
      </p:pic>
    </p:spTree>
    <p:extLst>
      <p:ext uri="{BB962C8B-B14F-4D97-AF65-F5344CB8AC3E}">
        <p14:creationId xmlns:p14="http://schemas.microsoft.com/office/powerpoint/2010/main" val="3486539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Best Case analysis (</a:t>
            </a:r>
            <a:r>
              <a:rPr lang="en-US" dirty="0">
                <a:solidFill>
                  <a:schemeClr val="accent2">
                    <a:lumMod val="50000"/>
                  </a:schemeClr>
                </a:solidFill>
                <a:latin typeface="Aharoni" panose="02010803020104030203" pitchFamily="2" charset="-79"/>
                <a:cs typeface="Aharoni" panose="02010803020104030203" pitchFamily="2" charset="-79"/>
              </a:rPr>
              <a:t>pivot is in the middle</a:t>
            </a:r>
            <a:r>
              <a:rPr lang="en-US" dirty="0">
                <a:solidFill>
                  <a:schemeClr val="accent5">
                    <a:lumMod val="75000"/>
                  </a:schemeClr>
                </a:solidFill>
                <a:latin typeface="Aharoni" panose="02010803020104030203" pitchFamily="2" charset="-79"/>
                <a:cs typeface="Aharoni" panose="02010803020104030203" pitchFamily="2" charset="-79"/>
              </a:rPr>
              <a: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pic>
        <p:nvPicPr>
          <p:cNvPr id="4" name="Picture 3" descr="A white background with black text&#10;&#10;Description automatically generated">
            <a:extLst>
              <a:ext uri="{FF2B5EF4-FFF2-40B4-BE49-F238E27FC236}">
                <a16:creationId xmlns:a16="http://schemas.microsoft.com/office/drawing/2014/main" id="{59B1F605-1F45-84C8-CB9B-451CA13B33BF}"/>
              </a:ext>
            </a:extLst>
          </p:cNvPr>
          <p:cNvPicPr>
            <a:picLocks noChangeAspect="1"/>
          </p:cNvPicPr>
          <p:nvPr/>
        </p:nvPicPr>
        <p:blipFill>
          <a:blip r:embed="rId2"/>
          <a:stretch>
            <a:fillRect/>
          </a:stretch>
        </p:blipFill>
        <p:spPr>
          <a:xfrm>
            <a:off x="2789498" y="2314937"/>
            <a:ext cx="8160152" cy="4314141"/>
          </a:xfrm>
          <a:prstGeom prst="rect">
            <a:avLst/>
          </a:prstGeom>
        </p:spPr>
      </p:pic>
    </p:spTree>
    <p:extLst>
      <p:ext uri="{BB962C8B-B14F-4D97-AF65-F5344CB8AC3E}">
        <p14:creationId xmlns:p14="http://schemas.microsoft.com/office/powerpoint/2010/main" val="3050514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Average Case analysis (</a:t>
            </a:r>
            <a:r>
              <a:rPr lang="en-US" dirty="0">
                <a:solidFill>
                  <a:schemeClr val="accent2">
                    <a:lumMod val="50000"/>
                  </a:schemeClr>
                </a:solidFill>
                <a:latin typeface="Aharoni" panose="02010803020104030203" pitchFamily="2" charset="-79"/>
                <a:cs typeface="Aharoni" panose="02010803020104030203" pitchFamily="2" charset="-79"/>
              </a:rPr>
              <a:t>Random arrays</a:t>
            </a:r>
            <a:r>
              <a:rPr lang="en-US" dirty="0">
                <a:solidFill>
                  <a:schemeClr val="accent5">
                    <a:lumMod val="75000"/>
                  </a:schemeClr>
                </a:solidFill>
                <a:latin typeface="Aharoni" panose="02010803020104030203" pitchFamily="2" charset="-79"/>
                <a:cs typeface="Aharoni" panose="02010803020104030203" pitchFamily="2" charset="-79"/>
              </a:rPr>
              <a: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pic>
        <p:nvPicPr>
          <p:cNvPr id="5" name="Picture 4" descr="A math equations on a white background&#10;&#10;Description automatically generated">
            <a:extLst>
              <a:ext uri="{FF2B5EF4-FFF2-40B4-BE49-F238E27FC236}">
                <a16:creationId xmlns:a16="http://schemas.microsoft.com/office/drawing/2014/main" id="{CCECAE8B-23A1-A592-A418-B42703200A0A}"/>
              </a:ext>
            </a:extLst>
          </p:cNvPr>
          <p:cNvPicPr>
            <a:picLocks noChangeAspect="1"/>
          </p:cNvPicPr>
          <p:nvPr/>
        </p:nvPicPr>
        <p:blipFill>
          <a:blip r:embed="rId2"/>
          <a:stretch>
            <a:fillRect/>
          </a:stretch>
        </p:blipFill>
        <p:spPr>
          <a:xfrm>
            <a:off x="1560733" y="2650603"/>
            <a:ext cx="9793067" cy="3183717"/>
          </a:xfrm>
          <a:prstGeom prst="rect">
            <a:avLst/>
          </a:prstGeom>
        </p:spPr>
      </p:pic>
    </p:spTree>
    <p:extLst>
      <p:ext uri="{BB962C8B-B14F-4D97-AF65-F5344CB8AC3E}">
        <p14:creationId xmlns:p14="http://schemas.microsoft.com/office/powerpoint/2010/main" val="2141680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Worst Case analysis (</a:t>
            </a:r>
            <a:r>
              <a:rPr lang="en-US" dirty="0">
                <a:solidFill>
                  <a:schemeClr val="accent2">
                    <a:lumMod val="50000"/>
                  </a:schemeClr>
                </a:solidFill>
                <a:latin typeface="Aharoni" panose="02010803020104030203" pitchFamily="2" charset="-79"/>
                <a:cs typeface="Aharoni" panose="02010803020104030203" pitchFamily="2" charset="-79"/>
              </a:rPr>
              <a:t>Sorted array</a:t>
            </a:r>
            <a:r>
              <a:rPr lang="en-US" dirty="0">
                <a:solidFill>
                  <a:schemeClr val="accent5">
                    <a:lumMod val="75000"/>
                  </a:schemeClr>
                </a:solidFill>
                <a:latin typeface="Aharoni" panose="02010803020104030203" pitchFamily="2" charset="-79"/>
                <a:cs typeface="Aharoni" panose="02010803020104030203" pitchFamily="2" charset="-79"/>
              </a:rPr>
              <a: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pic>
        <p:nvPicPr>
          <p:cNvPr id="4" name="Picture 3" descr="A math problem with numbers and equations&#10;&#10;Description automatically generated with medium confidence">
            <a:extLst>
              <a:ext uri="{FF2B5EF4-FFF2-40B4-BE49-F238E27FC236}">
                <a16:creationId xmlns:a16="http://schemas.microsoft.com/office/drawing/2014/main" id="{BC52E1DD-D315-880C-6496-A18DD21BABE5}"/>
              </a:ext>
            </a:extLst>
          </p:cNvPr>
          <p:cNvPicPr>
            <a:picLocks noChangeAspect="1"/>
          </p:cNvPicPr>
          <p:nvPr/>
        </p:nvPicPr>
        <p:blipFill>
          <a:blip r:embed="rId2"/>
          <a:stretch>
            <a:fillRect/>
          </a:stretch>
        </p:blipFill>
        <p:spPr>
          <a:xfrm>
            <a:off x="2025569" y="2217741"/>
            <a:ext cx="7847635" cy="4585822"/>
          </a:xfrm>
          <a:prstGeom prst="rect">
            <a:avLst/>
          </a:prstGeom>
        </p:spPr>
      </p:pic>
    </p:spTree>
    <p:extLst>
      <p:ext uri="{BB962C8B-B14F-4D97-AF65-F5344CB8AC3E}">
        <p14:creationId xmlns:p14="http://schemas.microsoft.com/office/powerpoint/2010/main" val="709291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488557" y="892177"/>
            <a:ext cx="8866831"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Time complexity analysis for quicksort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pic>
        <p:nvPicPr>
          <p:cNvPr id="5" name="Picture 4" descr="A blue and white rectangular box with text&#10;&#10;Description automatically generated">
            <a:extLst>
              <a:ext uri="{FF2B5EF4-FFF2-40B4-BE49-F238E27FC236}">
                <a16:creationId xmlns:a16="http://schemas.microsoft.com/office/drawing/2014/main" id="{082B4DE9-A008-7BA6-7EE1-511C18F06212}"/>
              </a:ext>
            </a:extLst>
          </p:cNvPr>
          <p:cNvPicPr>
            <a:picLocks noChangeAspect="1"/>
          </p:cNvPicPr>
          <p:nvPr/>
        </p:nvPicPr>
        <p:blipFill>
          <a:blip r:embed="rId2"/>
          <a:stretch>
            <a:fillRect/>
          </a:stretch>
        </p:blipFill>
        <p:spPr>
          <a:xfrm>
            <a:off x="2326511" y="2499264"/>
            <a:ext cx="8067555" cy="3952696"/>
          </a:xfrm>
          <a:prstGeom prst="rect">
            <a:avLst/>
          </a:prstGeom>
        </p:spPr>
      </p:pic>
    </p:spTree>
    <p:extLst>
      <p:ext uri="{BB962C8B-B14F-4D97-AF65-F5344CB8AC3E}">
        <p14:creationId xmlns:p14="http://schemas.microsoft.com/office/powerpoint/2010/main" val="2746134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1362075" y="1671639"/>
            <a:ext cx="5111750" cy="1204912"/>
          </a:xfrm>
        </p:spPr>
        <p:txBody>
          <a:bodyPr anchor="b">
            <a:normAutofit/>
          </a:bodyPr>
          <a:lstStyle/>
          <a:p>
            <a:r>
              <a:rPr lang="en-US" dirty="0">
                <a:latin typeface="Aharoni" panose="02010803020104030203" pitchFamily="2" charset="-79"/>
                <a:cs typeface="Aharoni" panose="02010803020104030203" pitchFamily="2" charset="-79"/>
              </a:rPr>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idx="1"/>
          </p:nvPr>
        </p:nvSpPr>
        <p:spPr>
          <a:xfrm>
            <a:off x="1362075" y="3660774"/>
            <a:ext cx="5111750" cy="1525588"/>
          </a:xfrm>
        </p:spPr>
        <p:txBody>
          <a:bodyPr>
            <a:normAutofit/>
          </a:bodyPr>
          <a:lstStyle/>
          <a:p>
            <a:r>
              <a:rPr lang="en-US" dirty="0">
                <a:latin typeface="Aharoni" panose="02010803020104030203" pitchFamily="2" charset="-79"/>
                <a:cs typeface="Aharoni" panose="02010803020104030203" pitchFamily="2" charset="-79"/>
              </a:rPr>
              <a:t>Enjy Ramadan Eid</a:t>
            </a:r>
          </a:p>
          <a:p>
            <a:r>
              <a:rPr lang="en-US" dirty="0">
                <a:latin typeface="Aharoni" panose="02010803020104030203" pitchFamily="2" charset="-79"/>
                <a:cs typeface="Aharoni" panose="02010803020104030203" pitchFamily="2" charset="-79"/>
              </a:rPr>
              <a:t>223385</a:t>
            </a:r>
          </a:p>
          <a:p>
            <a:r>
              <a:rPr lang="en-US" dirty="0">
                <a:latin typeface="Aharoni" panose="02010803020104030203" pitchFamily="2" charset="-79"/>
                <a:cs typeface="Aharoni" panose="02010803020104030203" pitchFamily="2" charset="-79"/>
              </a:rPr>
              <a:t>enjy.ramadan@msa.edu.eg</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777222" y="1874513"/>
            <a:ext cx="6190316" cy="571918"/>
          </a:xfrm>
        </p:spPr>
        <p:txBody>
          <a:bodyPr anchor="b">
            <a:normAutofit fontScale="90000"/>
          </a:bodyPr>
          <a:lstStyle/>
          <a:p>
            <a:r>
              <a:rPr lang="en-US" dirty="0">
                <a:solidFill>
                  <a:srgbClr val="0070C0"/>
                </a:solidFill>
                <a:latin typeface="Aharoni" panose="02010803020104030203" pitchFamily="2" charset="-79"/>
                <a:cs typeface="Aharoni" panose="02010803020104030203" pitchFamily="2" charset="-79"/>
              </a:rPr>
              <a:t>What is quicksort algorithm?</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type="body" idx="1"/>
          </p:nvPr>
        </p:nvSpPr>
        <p:spPr>
          <a:xfrm>
            <a:off x="838199" y="2720051"/>
            <a:ext cx="5731257" cy="2175334"/>
          </a:xfrm>
        </p:spPr>
        <p:txBody>
          <a:bodyPr>
            <a:normAutofit/>
          </a:bodyPr>
          <a:lstStyle/>
          <a:p>
            <a:pPr algn="just"/>
            <a:r>
              <a:rPr lang="en-US" sz="2000" b="1" u="sng" dirty="0" err="1">
                <a:solidFill>
                  <a:schemeClr val="accent2">
                    <a:lumMod val="50000"/>
                  </a:schemeClr>
                </a:solidFill>
                <a:effectLst/>
                <a:latin typeface="Aharoni" panose="02010803020104030203" pitchFamily="2" charset="-79"/>
                <a:cs typeface="Aharoni" panose="02010803020104030203" pitchFamily="2" charset="-79"/>
              </a:rPr>
              <a:t>QuickSort</a:t>
            </a:r>
            <a:r>
              <a:rPr lang="en-US" sz="2000" b="0" dirty="0">
                <a:effectLst/>
                <a:latin typeface="Aharoni" panose="02010803020104030203" pitchFamily="2" charset="-79"/>
                <a:cs typeface="Aharoni" panose="02010803020104030203" pitchFamily="2" charset="-79"/>
              </a:rPr>
              <a:t> is a sorting algorithm based on the</a:t>
            </a:r>
            <a:r>
              <a:rPr lang="en-US" sz="2000" b="0" dirty="0">
                <a:solidFill>
                  <a:schemeClr val="accent2">
                    <a:lumMod val="50000"/>
                  </a:schemeClr>
                </a:solidFill>
                <a:effectLst/>
                <a:latin typeface="Aharoni" panose="02010803020104030203" pitchFamily="2" charset="-79"/>
                <a:cs typeface="Aharoni" panose="02010803020104030203" pitchFamily="2" charset="-79"/>
                <a:hlinkClick r:id="rId2">
                  <a:extLst>
                    <a:ext uri="{A12FA001-AC4F-418D-AE19-62706E023703}">
                      <ahyp:hlinkClr xmlns:ahyp="http://schemas.microsoft.com/office/drawing/2018/hyperlinkcolor" val="tx"/>
                    </a:ext>
                  </a:extLst>
                </a:hlinkClick>
              </a:rPr>
              <a:t> Divide and Conquer algorithm</a:t>
            </a:r>
            <a:r>
              <a:rPr lang="en-US" sz="2000" b="0" dirty="0">
                <a:solidFill>
                  <a:schemeClr val="accent2">
                    <a:lumMod val="50000"/>
                  </a:schemeClr>
                </a:solidFill>
                <a:effectLst/>
                <a:latin typeface="Aharoni" panose="02010803020104030203" pitchFamily="2" charset="-79"/>
                <a:cs typeface="Aharoni" panose="02010803020104030203" pitchFamily="2" charset="-79"/>
              </a:rPr>
              <a:t> </a:t>
            </a:r>
            <a:r>
              <a:rPr lang="en-US" sz="2000" b="0" dirty="0">
                <a:effectLst/>
                <a:latin typeface="Aharoni" panose="02010803020104030203" pitchFamily="2" charset="-79"/>
                <a:cs typeface="Aharoni" panose="02010803020104030203" pitchFamily="2" charset="-79"/>
              </a:rPr>
              <a:t>that picks an element as a pivot and partitions the given array around the picked pivot by placing the pivot in its correct position in the sorted array.</a:t>
            </a:r>
            <a:endParaRPr lang="en-US" sz="2000" dirty="0">
              <a:latin typeface="Aharoni" panose="02010803020104030203" pitchFamily="2" charset="-79"/>
              <a:cs typeface="Aharoni" panose="02010803020104030203" pitchFamily="2" charset="-79"/>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US" smtClean="0"/>
              <a:pPr>
                <a:spcAft>
                  <a:spcPts val="600"/>
                </a:spcAft>
              </a:pPr>
              <a:t>2</a:t>
            </a:fld>
            <a:endParaRPr lang="en-US"/>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38200" y="365125"/>
            <a:ext cx="10515600" cy="1325563"/>
          </a:xfrm>
        </p:spPr>
        <p:txBody>
          <a:bodyPr anchor="ctr">
            <a:normAutofit/>
          </a:bodyPr>
          <a:lstStyle/>
          <a:p>
            <a:r>
              <a:rPr lang="en-US" sz="2400" dirty="0">
                <a:solidFill>
                  <a:srgbClr val="0070C0"/>
                </a:solidFill>
                <a:latin typeface="Aharoni" panose="02010803020104030203" pitchFamily="2" charset="-79"/>
                <a:cs typeface="Aharoni" panose="02010803020104030203" pitchFamily="2" charset="-79"/>
              </a:rPr>
              <a:t>What is Divide and conquer Strategy?</a:t>
            </a:r>
          </a:p>
        </p:txBody>
      </p:sp>
      <p:sp>
        <p:nvSpPr>
          <p:cNvPr id="15" name="Text Placeholder 4">
            <a:extLst>
              <a:ext uri="{FF2B5EF4-FFF2-40B4-BE49-F238E27FC236}">
                <a16:creationId xmlns:a16="http://schemas.microsoft.com/office/drawing/2014/main" id="{9C14C16D-1176-68BC-6B16-098609400B39}"/>
              </a:ext>
            </a:extLst>
          </p:cNvPr>
          <p:cNvSpPr>
            <a:spLocks noGrp="1"/>
          </p:cNvSpPr>
          <p:nvPr>
            <p:ph type="body" sz="quarter" idx="14"/>
          </p:nvPr>
        </p:nvSpPr>
        <p:spPr>
          <a:xfrm>
            <a:off x="8206468" y="2348210"/>
            <a:ext cx="3147332" cy="306388"/>
          </a:xfrm>
        </p:spPr>
        <p:txBody>
          <a:bodyPr/>
          <a:lstStyle/>
          <a:p>
            <a:r>
              <a:rPr lang="en-US" sz="2400" dirty="0">
                <a:solidFill>
                  <a:schemeClr val="accent2">
                    <a:lumMod val="50000"/>
                  </a:schemeClr>
                </a:solidFill>
                <a:latin typeface="Aharoni" panose="02010803020104030203" pitchFamily="2" charset="-79"/>
                <a:cs typeface="Aharoni" panose="02010803020104030203" pitchFamily="2" charset="-79"/>
              </a:rPr>
              <a:t>Visualization</a:t>
            </a:r>
          </a:p>
        </p:txBody>
      </p:sp>
      <p:pic>
        <p:nvPicPr>
          <p:cNvPr id="9" name="Content Placeholder 8" descr="A diagram of numbers and arrows&#10;&#10;Description automatically generated">
            <a:extLst>
              <a:ext uri="{FF2B5EF4-FFF2-40B4-BE49-F238E27FC236}">
                <a16:creationId xmlns:a16="http://schemas.microsoft.com/office/drawing/2014/main" id="{C2F05823-C4EB-4933-4A39-2E8068CF4152}"/>
              </a:ext>
            </a:extLst>
          </p:cNvPr>
          <p:cNvPicPr>
            <a:picLocks noGrp="1" noChangeAspect="1"/>
          </p:cNvPicPr>
          <p:nvPr>
            <p:ph sz="quarter" idx="15"/>
          </p:nvPr>
        </p:nvPicPr>
        <p:blipFill>
          <a:blip r:embed="rId2"/>
          <a:stretch>
            <a:fillRect/>
          </a:stretch>
        </p:blipFill>
        <p:spPr>
          <a:xfrm>
            <a:off x="6932470" y="2776655"/>
            <a:ext cx="5345023" cy="3051490"/>
          </a:xfrm>
        </p:spPr>
      </p:pic>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US" smtClean="0"/>
              <a:pPr>
                <a:spcAft>
                  <a:spcPts val="600"/>
                </a:spcAft>
              </a:pPr>
              <a:t>3</a:t>
            </a:fld>
            <a:endParaRPr lang="en-US"/>
          </a:p>
        </p:txBody>
      </p:sp>
      <p:graphicFrame>
        <p:nvGraphicFramePr>
          <p:cNvPr id="8" name="Subtitle 2">
            <a:extLst>
              <a:ext uri="{FF2B5EF4-FFF2-40B4-BE49-F238E27FC236}">
                <a16:creationId xmlns:a16="http://schemas.microsoft.com/office/drawing/2014/main" id="{C121A750-B592-41E4-371B-2316B937EF0C}"/>
              </a:ext>
            </a:extLst>
          </p:cNvPr>
          <p:cNvGraphicFramePr/>
          <p:nvPr>
            <p:extLst>
              <p:ext uri="{D42A27DB-BD31-4B8C-83A1-F6EECF244321}">
                <p14:modId xmlns:p14="http://schemas.microsoft.com/office/powerpoint/2010/main" val="2460449046"/>
              </p:ext>
            </p:extLst>
          </p:nvPr>
        </p:nvGraphicFramePr>
        <p:xfrm>
          <a:off x="838200" y="1773044"/>
          <a:ext cx="6094270" cy="4055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341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Steps for Quicksort</a:t>
            </a:r>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type="body" idx="1"/>
          </p:nvPr>
        </p:nvSpPr>
        <p:spPr>
          <a:xfrm>
            <a:off x="2933700" y="2776936"/>
            <a:ext cx="3924300" cy="823912"/>
          </a:xfrm>
        </p:spPr>
        <p:txBody>
          <a:bodyPr anchor="b">
            <a:normAutofit/>
          </a:bodyPr>
          <a:lstStyle/>
          <a:p>
            <a:r>
              <a:rPr lang="en-US" sz="2800" dirty="0">
                <a:solidFill>
                  <a:schemeClr val="accent2">
                    <a:lumMod val="50000"/>
                  </a:schemeClr>
                </a:solidFill>
                <a:latin typeface="Aharoni" panose="02010803020104030203" pitchFamily="2" charset="-79"/>
                <a:cs typeface="Aharoni" panose="02010803020104030203" pitchFamily="2" charset="-79"/>
              </a:rPr>
              <a:t>Partitioning </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sz="half" idx="2"/>
          </p:nvPr>
        </p:nvSpPr>
        <p:spPr>
          <a:xfrm>
            <a:off x="2933700" y="3834606"/>
            <a:ext cx="3924300" cy="1997867"/>
          </a:xfrm>
        </p:spPr>
        <p:txBody>
          <a:bodyPr>
            <a:normAutofit/>
          </a:bodyPr>
          <a:lstStyle/>
          <a:p>
            <a:r>
              <a:rPr lang="en-US" sz="2000" dirty="0">
                <a:latin typeface="Aharoni" panose="02010803020104030203" pitchFamily="2" charset="-79"/>
                <a:cs typeface="Aharoni" panose="02010803020104030203" pitchFamily="2" charset="-79"/>
              </a:rPr>
              <a:t>Use Hoare’s partitioning algorithm.</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type="body" sz="quarter" idx="3"/>
          </p:nvPr>
        </p:nvSpPr>
        <p:spPr>
          <a:xfrm>
            <a:off x="7410173" y="2776936"/>
            <a:ext cx="3943627" cy="823912"/>
          </a:xfrm>
        </p:spPr>
        <p:txBody>
          <a:bodyPr anchor="b">
            <a:normAutofit/>
          </a:bodyPr>
          <a:lstStyle/>
          <a:p>
            <a:r>
              <a:rPr lang="en-US" sz="2800" dirty="0">
                <a:solidFill>
                  <a:schemeClr val="accent2">
                    <a:lumMod val="50000"/>
                  </a:schemeClr>
                </a:solidFill>
                <a:latin typeface="Aharoni" panose="02010803020104030203" pitchFamily="2" charset="-79"/>
                <a:cs typeface="Aharoni" panose="02010803020104030203" pitchFamily="2" charset="-79"/>
              </a:rPr>
              <a:t>Quicksort</a:t>
            </a:r>
          </a:p>
        </p:txBody>
      </p:sp>
      <p:sp>
        <p:nvSpPr>
          <p:cNvPr id="20" name="Content Placeholder 19">
            <a:extLst>
              <a:ext uri="{FF2B5EF4-FFF2-40B4-BE49-F238E27FC236}">
                <a16:creationId xmlns:a16="http://schemas.microsoft.com/office/drawing/2014/main" id="{BC46925A-8382-42EB-891C-DBB4EAAA33F8}"/>
              </a:ext>
            </a:extLst>
          </p:cNvPr>
          <p:cNvSpPr>
            <a:spLocks noGrp="1"/>
          </p:cNvSpPr>
          <p:nvPr>
            <p:ph sz="quarter" idx="4"/>
          </p:nvPr>
        </p:nvSpPr>
        <p:spPr>
          <a:xfrm>
            <a:off x="7410173" y="3834606"/>
            <a:ext cx="3943627" cy="1997867"/>
          </a:xfrm>
        </p:spPr>
        <p:txBody>
          <a:bodyPr>
            <a:normAutofit/>
          </a:bodyPr>
          <a:lstStyle/>
          <a:p>
            <a:r>
              <a:rPr lang="en-US" sz="2000" dirty="0">
                <a:latin typeface="Aharoni" panose="02010803020104030203" pitchFamily="2" charset="-79"/>
                <a:cs typeface="Aharoni" panose="02010803020104030203" pitchFamily="2" charset="-79"/>
              </a:rPr>
              <a:t>Use </a:t>
            </a:r>
            <a:r>
              <a:rPr lang="en-US" sz="2000" dirty="0" err="1">
                <a:latin typeface="Aharoni" panose="02010803020104030203" pitchFamily="2" charset="-79"/>
                <a:cs typeface="Aharoni" panose="02010803020104030203" pitchFamily="2" charset="-79"/>
              </a:rPr>
              <a:t>QuickSort</a:t>
            </a:r>
            <a:r>
              <a:rPr lang="en-US" sz="2000" dirty="0">
                <a:latin typeface="Aharoni" panose="02010803020104030203" pitchFamily="2" charset="-79"/>
                <a:cs typeface="Aharoni" panose="02010803020104030203" pitchFamily="2" charset="-79"/>
              </a:rPr>
              <a:t> algorithm</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spTree>
    <p:extLst>
      <p:ext uri="{BB962C8B-B14F-4D97-AF65-F5344CB8AC3E}">
        <p14:creationId xmlns:p14="http://schemas.microsoft.com/office/powerpoint/2010/main" val="40485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38200" y="365125"/>
            <a:ext cx="10515600" cy="1325563"/>
          </a:xfrm>
        </p:spPr>
        <p:txBody>
          <a:bodyPr anchor="ctr">
            <a:normAutofit/>
          </a:bodyPr>
          <a:lstStyle/>
          <a:p>
            <a:r>
              <a:rPr lang="en-US" sz="2400" dirty="0">
                <a:solidFill>
                  <a:srgbClr val="0070C0"/>
                </a:solidFill>
                <a:latin typeface="Aharoni" panose="02010803020104030203" pitchFamily="2" charset="-79"/>
                <a:cs typeface="Aharoni" panose="02010803020104030203" pitchFamily="2" charset="-79"/>
              </a:rPr>
              <a:t>What is Hoare’s partitioning?</a:t>
            </a:r>
          </a:p>
        </p:txBody>
      </p:sp>
      <p:sp>
        <p:nvSpPr>
          <p:cNvPr id="15" name="Text Placeholder 4">
            <a:extLst>
              <a:ext uri="{FF2B5EF4-FFF2-40B4-BE49-F238E27FC236}">
                <a16:creationId xmlns:a16="http://schemas.microsoft.com/office/drawing/2014/main" id="{9C14C16D-1176-68BC-6B16-098609400B39}"/>
              </a:ext>
            </a:extLst>
          </p:cNvPr>
          <p:cNvSpPr>
            <a:spLocks noGrp="1"/>
          </p:cNvSpPr>
          <p:nvPr>
            <p:ph type="body" sz="quarter" idx="14"/>
          </p:nvPr>
        </p:nvSpPr>
        <p:spPr>
          <a:xfrm>
            <a:off x="7883082" y="1384300"/>
            <a:ext cx="3147332" cy="306388"/>
          </a:xfrm>
        </p:spPr>
        <p:txBody>
          <a:bodyPr/>
          <a:lstStyle/>
          <a:p>
            <a:r>
              <a:rPr lang="en-US" sz="2400" dirty="0">
                <a:solidFill>
                  <a:schemeClr val="accent2">
                    <a:lumMod val="50000"/>
                  </a:schemeClr>
                </a:solidFill>
                <a:latin typeface="Aharoni" panose="02010803020104030203" pitchFamily="2" charset="-79"/>
                <a:cs typeface="Aharoni" panose="02010803020104030203" pitchFamily="2" charset="-79"/>
              </a:rPr>
              <a:t>Visualization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US" smtClean="0"/>
              <a:pPr>
                <a:spcAft>
                  <a:spcPts val="600"/>
                </a:spcAft>
              </a:pPr>
              <a:t>5</a:t>
            </a:fld>
            <a:endParaRPr lang="en-US"/>
          </a:p>
        </p:txBody>
      </p:sp>
      <p:graphicFrame>
        <p:nvGraphicFramePr>
          <p:cNvPr id="8" name="Subtitle 2">
            <a:extLst>
              <a:ext uri="{FF2B5EF4-FFF2-40B4-BE49-F238E27FC236}">
                <a16:creationId xmlns:a16="http://schemas.microsoft.com/office/drawing/2014/main" id="{C121A750-B592-41E4-371B-2316B937EF0C}"/>
              </a:ext>
            </a:extLst>
          </p:cNvPr>
          <p:cNvGraphicFramePr/>
          <p:nvPr>
            <p:extLst>
              <p:ext uri="{D42A27DB-BD31-4B8C-83A1-F6EECF244321}">
                <p14:modId xmlns:p14="http://schemas.microsoft.com/office/powerpoint/2010/main" val="2122499696"/>
              </p:ext>
            </p:extLst>
          </p:nvPr>
        </p:nvGraphicFramePr>
        <p:xfrm>
          <a:off x="838200" y="1773044"/>
          <a:ext cx="6094270" cy="40551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Untitled video - Made with Clipchamp (3)">
            <a:hlinkClick r:id="" action="ppaction://media"/>
            <a:extLst>
              <a:ext uri="{FF2B5EF4-FFF2-40B4-BE49-F238E27FC236}">
                <a16:creationId xmlns:a16="http://schemas.microsoft.com/office/drawing/2014/main" id="{081BCA01-184B-2899-B47E-FF2E47FB7007}"/>
              </a:ext>
            </a:extLst>
          </p:cNvPr>
          <p:cNvPicPr>
            <a:picLocks noGrp="1" noChangeAspect="1"/>
          </p:cNvPicPr>
          <p:nvPr>
            <p:ph sz="quarter" idx="15"/>
            <a:videoFile r:link="rId2"/>
            <p:extLst>
              <p:ext uri="{DAA4B4D4-6D71-4841-9C94-3DE7FCFB9230}">
                <p14:media xmlns:p14="http://schemas.microsoft.com/office/powerpoint/2010/main" r:embed="rId1"/>
              </p:ext>
            </p:extLst>
          </p:nvPr>
        </p:nvPicPr>
        <p:blipFill>
          <a:blip r:embed="rId9"/>
          <a:stretch>
            <a:fillRect/>
          </a:stretch>
        </p:blipFill>
        <p:spPr>
          <a:xfrm>
            <a:off x="7271109" y="1773044"/>
            <a:ext cx="4371278" cy="4583306"/>
          </a:xfrm>
        </p:spPr>
      </p:pic>
      <p:pic>
        <p:nvPicPr>
          <p:cNvPr id="10" name="Content Placeholder 6" descr="A white rectangular object with black lines&#10;&#10;Description automatically generated">
            <a:extLst>
              <a:ext uri="{FF2B5EF4-FFF2-40B4-BE49-F238E27FC236}">
                <a16:creationId xmlns:a16="http://schemas.microsoft.com/office/drawing/2014/main" id="{0282BEE4-6BE3-0008-6382-5769B7059CB7}"/>
              </a:ext>
            </a:extLst>
          </p:cNvPr>
          <p:cNvPicPr>
            <a:picLocks noChangeAspect="1"/>
          </p:cNvPicPr>
          <p:nvPr/>
        </p:nvPicPr>
        <p:blipFill>
          <a:blip r:embed="rId10"/>
          <a:stretch>
            <a:fillRect/>
          </a:stretch>
        </p:blipFill>
        <p:spPr>
          <a:xfrm>
            <a:off x="838201" y="5161870"/>
            <a:ext cx="6094269" cy="1194480"/>
          </a:xfrm>
          <a:prstGeom prst="rect">
            <a:avLst/>
          </a:prstGeom>
        </p:spPr>
      </p:pic>
    </p:spTree>
    <p:extLst>
      <p:ext uri="{BB962C8B-B14F-4D97-AF65-F5344CB8AC3E}">
        <p14:creationId xmlns:p14="http://schemas.microsoft.com/office/powerpoint/2010/main" val="335311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Examples On </a:t>
            </a:r>
            <a:r>
              <a:rPr lang="en-US" dirty="0" err="1">
                <a:solidFill>
                  <a:schemeClr val="accent5">
                    <a:lumMod val="75000"/>
                  </a:schemeClr>
                </a:solidFill>
                <a:latin typeface="Aharoni" panose="02010803020104030203" pitchFamily="2" charset="-79"/>
                <a:cs typeface="Aharoni" panose="02010803020104030203" pitchFamily="2" charset="-79"/>
              </a:rPr>
              <a:t>hoare’s</a:t>
            </a:r>
            <a:r>
              <a:rPr lang="en-US" dirty="0">
                <a:solidFill>
                  <a:schemeClr val="accent5">
                    <a:lumMod val="75000"/>
                  </a:schemeClr>
                </a:solidFill>
                <a:latin typeface="Aharoni" panose="02010803020104030203" pitchFamily="2" charset="-79"/>
                <a:cs typeface="Aharoni" panose="02010803020104030203" pitchFamily="2" charset="-79"/>
              </a:rPr>
              <a:t> partitioning</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4" name="Picture 3" descr="A screenshot of a black background with text&#10;&#10;Description automatically generated">
            <a:extLst>
              <a:ext uri="{FF2B5EF4-FFF2-40B4-BE49-F238E27FC236}">
                <a16:creationId xmlns:a16="http://schemas.microsoft.com/office/drawing/2014/main" id="{863343DA-0EFA-1474-DCF9-647227B506F8}"/>
              </a:ext>
            </a:extLst>
          </p:cNvPr>
          <p:cNvPicPr>
            <a:picLocks noChangeAspect="1"/>
          </p:cNvPicPr>
          <p:nvPr/>
        </p:nvPicPr>
        <p:blipFill>
          <a:blip r:embed="rId2"/>
          <a:stretch>
            <a:fillRect/>
          </a:stretch>
        </p:blipFill>
        <p:spPr>
          <a:xfrm>
            <a:off x="2627453" y="1962614"/>
            <a:ext cx="7130005" cy="4895385"/>
          </a:xfrm>
          <a:prstGeom prst="rect">
            <a:avLst/>
          </a:prstGeom>
        </p:spPr>
      </p:pic>
    </p:spTree>
    <p:extLst>
      <p:ext uri="{BB962C8B-B14F-4D97-AF65-F5344CB8AC3E}">
        <p14:creationId xmlns:p14="http://schemas.microsoft.com/office/powerpoint/2010/main" val="3700775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38200" y="365125"/>
            <a:ext cx="10515600" cy="1325563"/>
          </a:xfrm>
        </p:spPr>
        <p:txBody>
          <a:bodyPr anchor="ctr">
            <a:normAutofit/>
          </a:bodyPr>
          <a:lstStyle/>
          <a:p>
            <a:r>
              <a:rPr lang="en-US" sz="2400" dirty="0">
                <a:solidFill>
                  <a:srgbClr val="0070C0"/>
                </a:solidFill>
                <a:latin typeface="Aharoni" panose="02010803020104030203" pitchFamily="2" charset="-79"/>
                <a:cs typeface="Aharoni" panose="02010803020104030203" pitchFamily="2" charset="-79"/>
              </a:rPr>
              <a:t>How quicksort works? </a:t>
            </a:r>
          </a:p>
        </p:txBody>
      </p:sp>
      <p:sp>
        <p:nvSpPr>
          <p:cNvPr id="15" name="Text Placeholder 4">
            <a:extLst>
              <a:ext uri="{FF2B5EF4-FFF2-40B4-BE49-F238E27FC236}">
                <a16:creationId xmlns:a16="http://schemas.microsoft.com/office/drawing/2014/main" id="{9C14C16D-1176-68BC-6B16-098609400B39}"/>
              </a:ext>
            </a:extLst>
          </p:cNvPr>
          <p:cNvSpPr>
            <a:spLocks noGrp="1"/>
          </p:cNvSpPr>
          <p:nvPr>
            <p:ph type="body" sz="quarter" idx="14"/>
          </p:nvPr>
        </p:nvSpPr>
        <p:spPr>
          <a:xfrm>
            <a:off x="7771570" y="1773044"/>
            <a:ext cx="3147332" cy="306388"/>
          </a:xfrm>
        </p:spPr>
        <p:txBody>
          <a:bodyPr/>
          <a:lstStyle/>
          <a:p>
            <a:r>
              <a:rPr lang="en-US" sz="2400" dirty="0">
                <a:solidFill>
                  <a:schemeClr val="accent2">
                    <a:lumMod val="50000"/>
                  </a:schemeClr>
                </a:solidFill>
                <a:latin typeface="Aharoni" panose="02010803020104030203" pitchFamily="2" charset="-79"/>
                <a:cs typeface="Aharoni" panose="02010803020104030203" pitchFamily="2" charset="-79"/>
              </a:rPr>
              <a:t>Visualization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US" smtClean="0"/>
              <a:pPr>
                <a:spcAft>
                  <a:spcPts val="600"/>
                </a:spcAft>
              </a:pPr>
              <a:t>7</a:t>
            </a:fld>
            <a:endParaRPr lang="en-US"/>
          </a:p>
        </p:txBody>
      </p:sp>
      <p:graphicFrame>
        <p:nvGraphicFramePr>
          <p:cNvPr id="8" name="Subtitle 2">
            <a:extLst>
              <a:ext uri="{FF2B5EF4-FFF2-40B4-BE49-F238E27FC236}">
                <a16:creationId xmlns:a16="http://schemas.microsoft.com/office/drawing/2014/main" id="{C121A750-B592-41E4-371B-2316B937EF0C}"/>
              </a:ext>
            </a:extLst>
          </p:cNvPr>
          <p:cNvGraphicFramePr/>
          <p:nvPr>
            <p:extLst>
              <p:ext uri="{D42A27DB-BD31-4B8C-83A1-F6EECF244321}">
                <p14:modId xmlns:p14="http://schemas.microsoft.com/office/powerpoint/2010/main" val="2788848572"/>
              </p:ext>
            </p:extLst>
          </p:nvPr>
        </p:nvGraphicFramePr>
        <p:xfrm>
          <a:off x="838200" y="1773044"/>
          <a:ext cx="6094270" cy="4719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descr="A diagram of a diagram&#10;&#10;Description automatically generated with medium confidence">
            <a:extLst>
              <a:ext uri="{FF2B5EF4-FFF2-40B4-BE49-F238E27FC236}">
                <a16:creationId xmlns:a16="http://schemas.microsoft.com/office/drawing/2014/main" id="{8908A059-6CE1-9E2A-6EF5-D77A86BE26D5}"/>
              </a:ext>
            </a:extLst>
          </p:cNvPr>
          <p:cNvPicPr>
            <a:picLocks noGrp="1" noChangeAspect="1"/>
          </p:cNvPicPr>
          <p:nvPr>
            <p:ph sz="quarter" idx="15"/>
          </p:nvPr>
        </p:nvPicPr>
        <p:blipFill>
          <a:blip r:embed="rId7"/>
          <a:stretch>
            <a:fillRect/>
          </a:stretch>
        </p:blipFill>
        <p:spPr>
          <a:xfrm>
            <a:off x="7137294" y="2396997"/>
            <a:ext cx="4638908" cy="3253044"/>
          </a:xfrm>
        </p:spPr>
      </p:pic>
    </p:spTree>
    <p:extLst>
      <p:ext uri="{BB962C8B-B14F-4D97-AF65-F5344CB8AC3E}">
        <p14:creationId xmlns:p14="http://schemas.microsoft.com/office/powerpoint/2010/main" val="1502093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Examples on Quicksort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pic>
        <p:nvPicPr>
          <p:cNvPr id="17" name="Picture 16" descr="A screenshot of a computer game&#10;&#10;Description automatically generated">
            <a:extLst>
              <a:ext uri="{FF2B5EF4-FFF2-40B4-BE49-F238E27FC236}">
                <a16:creationId xmlns:a16="http://schemas.microsoft.com/office/drawing/2014/main" id="{5A73441D-4138-64D0-4F73-A2621ED09D81}"/>
              </a:ext>
            </a:extLst>
          </p:cNvPr>
          <p:cNvPicPr>
            <a:picLocks noChangeAspect="1"/>
          </p:cNvPicPr>
          <p:nvPr/>
        </p:nvPicPr>
        <p:blipFill>
          <a:blip r:embed="rId2"/>
          <a:stretch>
            <a:fillRect/>
          </a:stretch>
        </p:blipFill>
        <p:spPr>
          <a:xfrm>
            <a:off x="1295399" y="1574157"/>
            <a:ext cx="10302433" cy="5283843"/>
          </a:xfrm>
          <a:prstGeom prst="rect">
            <a:avLst/>
          </a:prstGeom>
        </p:spPr>
      </p:pic>
    </p:spTree>
    <p:extLst>
      <p:ext uri="{BB962C8B-B14F-4D97-AF65-F5344CB8AC3E}">
        <p14:creationId xmlns:p14="http://schemas.microsoft.com/office/powerpoint/2010/main" val="2147287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Visualization of Quicksort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pic>
        <p:nvPicPr>
          <p:cNvPr id="3" name="Untitled video - Made with Clipchamp (5)">
            <a:hlinkClick r:id="" action="ppaction://media"/>
            <a:extLst>
              <a:ext uri="{FF2B5EF4-FFF2-40B4-BE49-F238E27FC236}">
                <a16:creationId xmlns:a16="http://schemas.microsoft.com/office/drawing/2014/main" id="{BCF0080E-0106-FEFB-3A4A-6015AD4064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5570" y="1966510"/>
            <a:ext cx="9691868" cy="4754966"/>
          </a:xfrm>
          <a:prstGeom prst="rect">
            <a:avLst/>
          </a:prstGeom>
        </p:spPr>
      </p:pic>
    </p:spTree>
    <p:extLst>
      <p:ext uri="{BB962C8B-B14F-4D97-AF65-F5344CB8AC3E}">
        <p14:creationId xmlns:p14="http://schemas.microsoft.com/office/powerpoint/2010/main" val="189567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 Minimalist sales pitch_Win32_v3" id="{94A97C69-66A9-4087-9F82-0ACADC7B1165}" vid="{910C8C3F-0EFE-4D8C-9BA0-48E19366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C1F447F-FAA8-4106-988B-648F3C8EDB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BF405E-7930-4D5C-ABB3-493E9D6D6CEA}">
  <ds:schemaRefs>
    <ds:schemaRef ds:uri="http://schemas.microsoft.com/sharepoint/v3/contenttype/forms"/>
  </ds:schemaRefs>
</ds:datastoreItem>
</file>

<file path=customXml/itemProps3.xml><?xml version="1.0" encoding="utf-8"?>
<ds:datastoreItem xmlns:ds="http://schemas.openxmlformats.org/officeDocument/2006/customXml" ds:itemID="{6EA97235-BEC4-4F82-87A8-2F5DAD53B5F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{2304DF99-2761-41A7-A528-C82C579082B8}tf22318419_win32</Template>
  <TotalTime>458</TotalTime>
  <Words>382</Words>
  <Application>Microsoft Office PowerPoint</Application>
  <PresentationFormat>Widescreen</PresentationFormat>
  <Paragraphs>56</Paragraphs>
  <Slides>15</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Aharoni</vt:lpstr>
      <vt:lpstr>Arial</vt:lpstr>
      <vt:lpstr>Calibri</vt:lpstr>
      <vt:lpstr>Tenorite</vt:lpstr>
      <vt:lpstr>Monoline</vt:lpstr>
      <vt:lpstr>QuickSort Algorithm</vt:lpstr>
      <vt:lpstr>What is quicksort algorithm?</vt:lpstr>
      <vt:lpstr>What is Divide and conquer Strategy?</vt:lpstr>
      <vt:lpstr>Steps for Quicksort</vt:lpstr>
      <vt:lpstr>What is Hoare’s partitioning?</vt:lpstr>
      <vt:lpstr>Examples On hoare’s partitioning</vt:lpstr>
      <vt:lpstr>How quicksort works? </vt:lpstr>
      <vt:lpstr>Examples on Quicksort</vt:lpstr>
      <vt:lpstr>Visualization of Quicksort</vt:lpstr>
      <vt:lpstr>Quicksort code implementation</vt:lpstr>
      <vt:lpstr>Best Case analysis (pivot is in the middle)</vt:lpstr>
      <vt:lpstr>Average Case analysis (Random arrays)</vt:lpstr>
      <vt:lpstr>Worst Case analysis (Sorted array)</vt:lpstr>
      <vt:lpstr>Time complexity analysis for quicksort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QuickSort Algorithm</dc:title>
  <dc:creator>enjy ramadan</dc:creator>
  <cp:lastModifiedBy>enjy ramadan</cp:lastModifiedBy>
  <cp:revision>3</cp:revision>
  <dcterms:created xsi:type="dcterms:W3CDTF">2023-12-31T10:52:51Z</dcterms:created>
  <dcterms:modified xsi:type="dcterms:W3CDTF">2024-01-02T21:40:15Z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